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38"/>
  </p:notesMasterIdLst>
  <p:sldIdLst>
    <p:sldId id="296" r:id="rId2"/>
    <p:sldId id="298" r:id="rId3"/>
    <p:sldId id="273" r:id="rId4"/>
    <p:sldId id="274" r:id="rId5"/>
    <p:sldId id="256" r:id="rId6"/>
    <p:sldId id="257" r:id="rId7"/>
    <p:sldId id="258" r:id="rId8"/>
    <p:sldId id="259" r:id="rId9"/>
    <p:sldId id="260" r:id="rId10"/>
    <p:sldId id="261" r:id="rId11"/>
    <p:sldId id="263" r:id="rId12"/>
    <p:sldId id="262" r:id="rId13"/>
    <p:sldId id="264" r:id="rId14"/>
    <p:sldId id="265" r:id="rId15"/>
    <p:sldId id="266" r:id="rId16"/>
    <p:sldId id="269" r:id="rId17"/>
    <p:sldId id="299" r:id="rId18"/>
    <p:sldId id="267" r:id="rId19"/>
    <p:sldId id="268" r:id="rId20"/>
    <p:sldId id="290" r:id="rId21"/>
    <p:sldId id="292" r:id="rId22"/>
    <p:sldId id="287" r:id="rId23"/>
    <p:sldId id="289" r:id="rId24"/>
    <p:sldId id="293" r:id="rId25"/>
    <p:sldId id="294" r:id="rId26"/>
    <p:sldId id="295" r:id="rId27"/>
    <p:sldId id="297" r:id="rId28"/>
    <p:sldId id="275" r:id="rId29"/>
    <p:sldId id="276" r:id="rId30"/>
    <p:sldId id="277" r:id="rId31"/>
    <p:sldId id="278" r:id="rId32"/>
    <p:sldId id="279" r:id="rId33"/>
    <p:sldId id="280" r:id="rId34"/>
    <p:sldId id="281" r:id="rId35"/>
    <p:sldId id="282" r:id="rId36"/>
    <p:sldId id="30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i xian" initials="lx" lastIdx="1" clrIdx="0">
    <p:extLst>
      <p:ext uri="{19B8F6BF-5375-455C-9EA6-DF929625EA0E}">
        <p15:presenceInfo xmlns:p15="http://schemas.microsoft.com/office/powerpoint/2012/main" userId="4091c6048ae0c7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3" autoAdjust="0"/>
    <p:restoredTop sz="75540" autoAdjust="0"/>
  </p:normalViewPr>
  <p:slideViewPr>
    <p:cSldViewPr snapToGrid="0">
      <p:cViewPr varScale="1">
        <p:scale>
          <a:sx n="54" d="100"/>
          <a:sy n="54" d="100"/>
        </p:scale>
        <p:origin x="1332" y="72"/>
      </p:cViewPr>
      <p:guideLst/>
    </p:cSldViewPr>
  </p:slideViewPr>
  <p:outlineViewPr>
    <p:cViewPr>
      <p:scale>
        <a:sx n="33" d="100"/>
        <a:sy n="33" d="100"/>
      </p:scale>
      <p:origin x="0" y="-1728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7D20C-817C-4C27-8153-CE43F3FB2995}" type="datetimeFigureOut">
              <a:rPr lang="en-US" smtClean="0"/>
              <a:t>13-Jun-16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B1A12-CD74-4734-A405-6AD599522F50}" type="slidenum">
              <a:rPr lang="en-US" smtClean="0"/>
              <a:t>‹#›</a:t>
            </a:fld>
            <a:endParaRPr lang="en-US"/>
          </a:p>
        </p:txBody>
      </p:sp>
    </p:spTree>
    <p:extLst>
      <p:ext uri="{BB962C8B-B14F-4D97-AF65-F5344CB8AC3E}">
        <p14:creationId xmlns:p14="http://schemas.microsoft.com/office/powerpoint/2010/main" val="771501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needed a company on which we could base our project on, and to reach a conclusion on whether the project is doable or not, so we made up Scandinavian Easy Jets (SEJ). We have never analyzed a company before, so doing all the steps of the ITO requirements and analyzing this company gave us an idea of how it is in the real world, even though the company is made up.</a:t>
            </a:r>
            <a:endParaRPr lang="da-DK" dirty="0" smtClean="0"/>
          </a:p>
          <a:p>
            <a:endParaRPr lang="da-DK" dirty="0"/>
          </a:p>
        </p:txBody>
      </p:sp>
      <p:sp>
        <p:nvSpPr>
          <p:cNvPr id="4" name="Pladsholder til slidenummer 3"/>
          <p:cNvSpPr>
            <a:spLocks noGrp="1"/>
          </p:cNvSpPr>
          <p:nvPr>
            <p:ph type="sldNum" sz="quarter" idx="10"/>
          </p:nvPr>
        </p:nvSpPr>
        <p:spPr/>
        <p:txBody>
          <a:bodyPr/>
          <a:lstStyle/>
          <a:p>
            <a:fld id="{5FBB1A12-CD74-4734-A405-6AD599522F50}" type="slidenum">
              <a:rPr lang="en-US" smtClean="0"/>
              <a:t>2</a:t>
            </a:fld>
            <a:endParaRPr lang="en-US"/>
          </a:p>
        </p:txBody>
      </p:sp>
    </p:spTree>
    <p:extLst>
      <p:ext uri="{BB962C8B-B14F-4D97-AF65-F5344CB8AC3E}">
        <p14:creationId xmlns:p14="http://schemas.microsoft.com/office/powerpoint/2010/main" val="1765229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we worked through this project, we have gained a better understanding of this architecture, it is really nice and smart. It is very clear to see which layer is responsible for what. By putting the classes who share the similar/same responsibility to the same package, it gives a good structure of the code. This is important, especially when considering the maintainability of the code in the future. This is also related to GRASP, for example to apply the low coupling, high cohesion, and controller in the layer architecture is easier comparing to a non-layered architecture.</a:t>
            </a:r>
          </a:p>
        </p:txBody>
      </p:sp>
      <p:sp>
        <p:nvSpPr>
          <p:cNvPr id="4" name="Slide Number Placeholder 3"/>
          <p:cNvSpPr>
            <a:spLocks noGrp="1"/>
          </p:cNvSpPr>
          <p:nvPr>
            <p:ph type="sldNum" sz="quarter" idx="10"/>
          </p:nvPr>
        </p:nvSpPr>
        <p:spPr/>
        <p:txBody>
          <a:bodyPr/>
          <a:lstStyle/>
          <a:p>
            <a:fld id="{5FBB1A12-CD74-4734-A405-6AD599522F50}" type="slidenum">
              <a:rPr lang="en-US" smtClean="0"/>
              <a:t>19</a:t>
            </a:fld>
            <a:endParaRPr lang="en-US" dirty="0"/>
          </a:p>
        </p:txBody>
      </p:sp>
    </p:spTree>
    <p:extLst>
      <p:ext uri="{BB962C8B-B14F-4D97-AF65-F5344CB8AC3E}">
        <p14:creationId xmlns:p14="http://schemas.microsoft.com/office/powerpoint/2010/main" val="2382247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21</a:t>
            </a:fld>
            <a:endParaRPr lang="en-US" dirty="0"/>
          </a:p>
        </p:txBody>
      </p:sp>
    </p:spTree>
    <p:extLst>
      <p:ext uri="{BB962C8B-B14F-4D97-AF65-F5344CB8AC3E}">
        <p14:creationId xmlns:p14="http://schemas.microsoft.com/office/powerpoint/2010/main" val="4013453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91910" indent="-290667">
              <a:buClr>
                <a:srgbClr val="000000"/>
              </a:buClr>
              <a:buSzPct val="45000"/>
              <a:buFont typeface="Wingdings" charset="2"/>
              <a:buChar char=""/>
            </a:pPr>
            <a:r>
              <a:rPr lang="en-US" sz="1200" spc="-1" dirty="0" smtClean="0">
                <a:solidFill>
                  <a:srgbClr val="000000"/>
                </a:solidFill>
                <a:uFill>
                  <a:solidFill>
                    <a:srgbClr val="FFFFFF"/>
                  </a:solidFill>
                </a:uFill>
                <a:latin typeface="Arial"/>
                <a:ea typeface="DejaVu Sans"/>
              </a:rPr>
              <a:t>ArrayList : better because we need to add at the end</a:t>
            </a:r>
            <a:endParaRPr lang="en-US" sz="1050" spc="-1" dirty="0" smtClean="0">
              <a:solidFill>
                <a:srgbClr val="000000"/>
              </a:solidFill>
              <a:uFill>
                <a:solidFill>
                  <a:srgbClr val="FFFFFF"/>
                </a:solidFill>
              </a:uFill>
              <a:latin typeface="Arial"/>
            </a:endParaRPr>
          </a:p>
          <a:p>
            <a:pPr marL="391910" indent="-290667">
              <a:buClr>
                <a:srgbClr val="000000"/>
              </a:buClr>
              <a:buSzPct val="45000"/>
              <a:buFont typeface="Wingdings" charset="2"/>
              <a:buChar char=""/>
            </a:pPr>
            <a:r>
              <a:rPr lang="en-US" sz="1200" spc="-1" dirty="0" smtClean="0">
                <a:solidFill>
                  <a:srgbClr val="000000"/>
                </a:solidFill>
                <a:uFill>
                  <a:solidFill>
                    <a:srgbClr val="FFFFFF"/>
                  </a:solidFill>
                </a:uFill>
                <a:latin typeface="Arial"/>
                <a:ea typeface="DejaVu Sans"/>
              </a:rPr>
              <a:t>LinkedList: better to remove from the beginning but we don’t need this feature / option</a:t>
            </a:r>
            <a:endParaRPr lang="en-US" sz="1050" spc="-1" dirty="0" smtClean="0">
              <a:solidFill>
                <a:srgbClr val="000000"/>
              </a:solidFill>
              <a:uFill>
                <a:solidFill>
                  <a:srgbClr val="FFFFFF"/>
                </a:solidFill>
              </a:uFill>
              <a:latin typeface="Arial"/>
            </a:endParaRPr>
          </a:p>
          <a:p>
            <a:pPr marL="391910" indent="-290667">
              <a:buClr>
                <a:srgbClr val="000000"/>
              </a:buClr>
              <a:buSzPct val="45000"/>
              <a:buFont typeface="Wingdings" charset="2"/>
              <a:buChar char=""/>
            </a:pPr>
            <a:r>
              <a:rPr lang="en-US" sz="1200" spc="-1" dirty="0" smtClean="0">
                <a:solidFill>
                  <a:srgbClr val="000000"/>
                </a:solidFill>
                <a:uFill>
                  <a:solidFill>
                    <a:srgbClr val="FFFFFF"/>
                  </a:solidFill>
                </a:uFill>
                <a:latin typeface="Arial"/>
                <a:ea typeface="DejaVu Sans"/>
              </a:rPr>
              <a:t> ArrayList : better for searching as you can access an element directly </a:t>
            </a:r>
            <a:endParaRPr lang="en-US" sz="1050" spc="-1" dirty="0" smtClean="0">
              <a:solidFill>
                <a:srgbClr val="000000"/>
              </a:solidFill>
              <a:uFill>
                <a:solidFill>
                  <a:srgbClr val="FFFFFF"/>
                </a:solidFill>
              </a:uFill>
              <a:latin typeface="Arial"/>
            </a:endParaRPr>
          </a:p>
          <a:p>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26</a:t>
            </a:fld>
            <a:endParaRPr lang="en-US" dirty="0"/>
          </a:p>
        </p:txBody>
      </p:sp>
    </p:spTree>
    <p:extLst>
      <p:ext uri="{BB962C8B-B14F-4D97-AF65-F5344CB8AC3E}">
        <p14:creationId xmlns:p14="http://schemas.microsoft.com/office/powerpoint/2010/main" val="205368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Such a project like this airline reservation system project has made us to see better what is the connection between the software design and the software construction. Now we have a more complete picture of how a program/system is born, or</a:t>
            </a:r>
            <a:r>
              <a:rPr lang="en-US" sz="1200" kern="1200" baseline="0" dirty="0" smtClean="0">
                <a:solidFill>
                  <a:schemeClr val="tx1"/>
                </a:solidFill>
                <a:effectLst/>
                <a:latin typeface="+mn-lt"/>
                <a:ea typeface="+mn-ea"/>
                <a:cs typeface="+mn-cs"/>
              </a:rPr>
              <a:t> how much effort it takes</a:t>
            </a:r>
            <a:r>
              <a:rPr lang="en-US" sz="1200" kern="1200" dirty="0" smtClean="0">
                <a:solidFill>
                  <a:schemeClr val="tx1"/>
                </a:solidFill>
                <a:effectLst/>
                <a:latin typeface="+mn-lt"/>
                <a:ea typeface="+mn-ea"/>
                <a:cs typeface="+mn-cs"/>
              </a:rPr>
              <a:t>. It is not always easy to apply or to combine the knowledge we have learnt, but it is exactly those challenges that enable us to understand deeper. </a:t>
            </a:r>
          </a:p>
          <a:p>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27</a:t>
            </a:fld>
            <a:endParaRPr lang="en-US"/>
          </a:p>
        </p:txBody>
      </p:sp>
    </p:spTree>
    <p:extLst>
      <p:ext uri="{BB962C8B-B14F-4D97-AF65-F5344CB8AC3E}">
        <p14:creationId xmlns:p14="http://schemas.microsoft.com/office/powerpoint/2010/main" val="297101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Lastly, I am going to talk about us, about what we as individuals gained from this project and about how we went from being a group to being a team, in order to get this project done. </a:t>
            </a:r>
          </a:p>
        </p:txBody>
      </p:sp>
      <p:sp>
        <p:nvSpPr>
          <p:cNvPr id="4" name="Slide Number Placeholder 3"/>
          <p:cNvSpPr>
            <a:spLocks noGrp="1"/>
          </p:cNvSpPr>
          <p:nvPr>
            <p:ph type="sldNum" sz="quarter" idx="10"/>
          </p:nvPr>
        </p:nvSpPr>
        <p:spPr/>
        <p:txBody>
          <a:bodyPr/>
          <a:lstStyle/>
          <a:p>
            <a:fld id="{3BE25CDD-6FE7-4F21-A7CE-8691DA7B4FDF}" type="slidenum">
              <a:rPr lang="en-US" smtClean="0"/>
              <a:t>28</a:t>
            </a:fld>
            <a:endParaRPr lang="en-US" dirty="0"/>
          </a:p>
        </p:txBody>
      </p:sp>
    </p:spTree>
    <p:extLst>
      <p:ext uri="{BB962C8B-B14F-4D97-AF65-F5344CB8AC3E}">
        <p14:creationId xmlns:p14="http://schemas.microsoft.com/office/powerpoint/2010/main" val="3972804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a:t>
            </a:r>
            <a:r>
              <a:rPr lang="en-US" sz="1200" kern="1200" baseline="0" dirty="0" smtClean="0">
                <a:solidFill>
                  <a:schemeClr val="tx1"/>
                </a:solidFill>
                <a:effectLst/>
                <a:latin typeface="+mn-lt"/>
                <a:ea typeface="+mn-ea"/>
                <a:cs typeface="+mn-cs"/>
              </a:rPr>
              <a:t> are several ways in which groups differ from teams. The most important ones are: task orientation, degree of interdependence, purpose, degree of formal structure,</a:t>
            </a:r>
          </a:p>
          <a:p>
            <a:r>
              <a:rPr lang="en-US" sz="1200" kern="1200" baseline="0" dirty="0" smtClean="0">
                <a:solidFill>
                  <a:schemeClr val="tx1"/>
                </a:solidFill>
                <a:effectLst/>
                <a:latin typeface="+mn-lt"/>
                <a:ea typeface="+mn-ea"/>
                <a:cs typeface="+mn-cs"/>
              </a:rPr>
              <a:t>Familiarity among members.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work together for a common goal and share responsibility for the team’s success, they have active participation in the discussions and they become interdependent, since they work together for a common output. None of this happens in a group. Groups do not need to focus on a specific purpose and individuals can work independently from one another. </a:t>
            </a:r>
            <a:endParaRPr lang="en-US" dirty="0"/>
          </a:p>
        </p:txBody>
      </p:sp>
      <p:sp>
        <p:nvSpPr>
          <p:cNvPr id="4" name="Slide Number Placeholder 3"/>
          <p:cNvSpPr>
            <a:spLocks noGrp="1"/>
          </p:cNvSpPr>
          <p:nvPr>
            <p:ph type="sldNum" sz="quarter" idx="10"/>
          </p:nvPr>
        </p:nvSpPr>
        <p:spPr/>
        <p:txBody>
          <a:bodyPr/>
          <a:lstStyle/>
          <a:p>
            <a:fld id="{3BE25CDD-6FE7-4F21-A7CE-8691DA7B4FDF}" type="slidenum">
              <a:rPr lang="en-US" smtClean="0"/>
              <a:t>29</a:t>
            </a:fld>
            <a:endParaRPr lang="en-US" dirty="0"/>
          </a:p>
        </p:txBody>
      </p:sp>
    </p:spTree>
    <p:extLst>
      <p:ext uri="{BB962C8B-B14F-4D97-AF65-F5344CB8AC3E}">
        <p14:creationId xmlns:p14="http://schemas.microsoft.com/office/powerpoint/2010/main" val="2780686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formed our team by putting what we learnt in class to use, combining our skills, exchanging ideas and working closely together for the project.  When a task had to be completed, if one of us was unsure or got stuck on something, the others would always help. An example of this was when we were fixing bugs in our code: all of us would take a look and try to find a solution. By this they would also understand the code, even though they didn’t code that part. When someone was a bit unsure about something , we would ask that person to explain to us what the problem is and then we would all think about what’s the best path to choose. Having this effective communication led to a good understanding of the project and good quality work. We also realized that we were much more productive when we worked together in the school after classes or in the library.</a:t>
            </a:r>
          </a:p>
        </p:txBody>
      </p:sp>
      <p:sp>
        <p:nvSpPr>
          <p:cNvPr id="4" name="Slide Number Placeholder 3"/>
          <p:cNvSpPr>
            <a:spLocks noGrp="1"/>
          </p:cNvSpPr>
          <p:nvPr>
            <p:ph type="sldNum" sz="quarter" idx="10"/>
          </p:nvPr>
        </p:nvSpPr>
        <p:spPr/>
        <p:txBody>
          <a:bodyPr/>
          <a:lstStyle/>
          <a:p>
            <a:fld id="{3BE25CDD-6FE7-4F21-A7CE-8691DA7B4FDF}" type="slidenum">
              <a:rPr lang="en-US" smtClean="0"/>
              <a:t>30</a:t>
            </a:fld>
            <a:endParaRPr lang="en-US" dirty="0"/>
          </a:p>
        </p:txBody>
      </p:sp>
    </p:spTree>
    <p:extLst>
      <p:ext uri="{BB962C8B-B14F-4D97-AF65-F5344CB8AC3E}">
        <p14:creationId xmlns:p14="http://schemas.microsoft.com/office/powerpoint/2010/main" val="309616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conducting a project it’s very likely that things get messy and you might easily lose track of messages, documents and who has to do what. </a:t>
            </a:r>
          </a:p>
          <a:p>
            <a:r>
              <a:rPr lang="en-US" baseline="0" dirty="0" smtClean="0"/>
              <a:t>We used Basecamp, a website based on the analysis of highly productive teams. P</a:t>
            </a:r>
            <a:r>
              <a:rPr lang="en-US" sz="1200" b="0" i="0" kern="1200" dirty="0" smtClean="0">
                <a:solidFill>
                  <a:schemeClr val="tx1"/>
                </a:solidFill>
                <a:effectLst/>
                <a:latin typeface="+mn-lt"/>
                <a:ea typeface="+mn-ea"/>
                <a:cs typeface="+mn-cs"/>
              </a:rPr>
              <a:t>eople working together can organize and discuss everything they need to get a project done. Everyone is on the same page and</a:t>
            </a:r>
            <a:r>
              <a:rPr lang="en-US" sz="1200" b="0" i="0" kern="1200" baseline="0" dirty="0" smtClean="0">
                <a:solidFill>
                  <a:schemeClr val="tx1"/>
                </a:solidFill>
                <a:effectLst/>
                <a:latin typeface="+mn-lt"/>
                <a:ea typeface="+mn-ea"/>
                <a:cs typeface="+mn-cs"/>
              </a:rPr>
              <a:t> up-to-date with the status of the project.</a:t>
            </a:r>
            <a:endParaRPr lang="en-US" dirty="0"/>
          </a:p>
        </p:txBody>
      </p:sp>
      <p:sp>
        <p:nvSpPr>
          <p:cNvPr id="4" name="Slide Number Placeholder 3"/>
          <p:cNvSpPr>
            <a:spLocks noGrp="1"/>
          </p:cNvSpPr>
          <p:nvPr>
            <p:ph type="sldNum" sz="quarter" idx="10"/>
          </p:nvPr>
        </p:nvSpPr>
        <p:spPr/>
        <p:txBody>
          <a:bodyPr/>
          <a:lstStyle/>
          <a:p>
            <a:fld id="{3BE25CDD-6FE7-4F21-A7CE-8691DA7B4FDF}" type="slidenum">
              <a:rPr lang="en-US" smtClean="0"/>
              <a:t>31</a:t>
            </a:fld>
            <a:endParaRPr lang="en-US" dirty="0"/>
          </a:p>
        </p:txBody>
      </p:sp>
    </p:spTree>
    <p:extLst>
      <p:ext uri="{BB962C8B-B14F-4D97-AF65-F5344CB8AC3E}">
        <p14:creationId xmlns:p14="http://schemas.microsoft.com/office/powerpoint/2010/main" val="293389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E25CDD-6FE7-4F21-A7CE-8691DA7B4FDF}" type="slidenum">
              <a:rPr lang="en-US" smtClean="0"/>
              <a:t>32</a:t>
            </a:fld>
            <a:endParaRPr lang="en-US" dirty="0"/>
          </a:p>
        </p:txBody>
      </p:sp>
    </p:spTree>
    <p:extLst>
      <p:ext uri="{BB962C8B-B14F-4D97-AF65-F5344CB8AC3E}">
        <p14:creationId xmlns:p14="http://schemas.microsoft.com/office/powerpoint/2010/main" val="282844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took this project very seriously and therefore we got a feeling of what it’s like to work in a real-world company, where you have to work with other people, start with only the requirements and slowly develop an application. There were many things to take into consideration, and that is why we spend a considerable amount of time discussing what it is best to do, given the deadline that we had. Each of us has booked flight tickets, of course, but we’ve never wondered about what happens “behind the scene” and the changes that are made once a ticket is booked. That was what we as developers of this application had to deal with, </a:t>
            </a:r>
            <a:r>
              <a:rPr lang="en-US" sz="1200" kern="1200" dirty="0" err="1" smtClean="0">
                <a:solidFill>
                  <a:schemeClr val="tx1"/>
                </a:solidFill>
                <a:effectLst/>
                <a:latin typeface="+mn-lt"/>
                <a:ea typeface="+mn-ea"/>
                <a:cs typeface="+mn-cs"/>
              </a:rPr>
              <a:t>fx</a:t>
            </a:r>
            <a:r>
              <a:rPr lang="en-US" sz="1200" kern="1200" dirty="0" smtClean="0">
                <a:solidFill>
                  <a:schemeClr val="tx1"/>
                </a:solidFill>
                <a:effectLst/>
                <a:latin typeface="+mn-lt"/>
                <a:ea typeface="+mn-ea"/>
                <a:cs typeface="+mn-cs"/>
              </a:rPr>
              <a:t>: the seat becomes occupied, the flight has one more passenger for that class, a new customer is registered. </a:t>
            </a:r>
          </a:p>
          <a:p>
            <a:endParaRPr lang="en-US" dirty="0"/>
          </a:p>
        </p:txBody>
      </p:sp>
      <p:sp>
        <p:nvSpPr>
          <p:cNvPr id="4" name="Slide Number Placeholder 3"/>
          <p:cNvSpPr>
            <a:spLocks noGrp="1"/>
          </p:cNvSpPr>
          <p:nvPr>
            <p:ph type="sldNum" sz="quarter" idx="10"/>
          </p:nvPr>
        </p:nvSpPr>
        <p:spPr/>
        <p:txBody>
          <a:bodyPr/>
          <a:lstStyle/>
          <a:p>
            <a:fld id="{3BE25CDD-6FE7-4F21-A7CE-8691DA7B4FDF}" type="slidenum">
              <a:rPr lang="en-US" smtClean="0"/>
              <a:t>34</a:t>
            </a:fld>
            <a:endParaRPr lang="en-US"/>
          </a:p>
        </p:txBody>
      </p:sp>
    </p:spTree>
    <p:extLst>
      <p:ext uri="{BB962C8B-B14F-4D97-AF65-F5344CB8AC3E}">
        <p14:creationId xmlns:p14="http://schemas.microsoft.com/office/powerpoint/2010/main" val="3656778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3</a:t>
            </a:fld>
            <a:endParaRPr lang="en-US" dirty="0"/>
          </a:p>
        </p:txBody>
      </p:sp>
    </p:spTree>
    <p:extLst>
      <p:ext uri="{BB962C8B-B14F-4D97-AF65-F5344CB8AC3E}">
        <p14:creationId xmlns:p14="http://schemas.microsoft.com/office/powerpoint/2010/main" val="284130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think that having conducted this project goes beyond the exam. It is not like we made this project, went to the exam, got a grade and then that’s it. We gained something out of it and it helped us improve ourselves, not only as students but also as individuals. Having to cope with these requirements and time pressure taught us how we should manage our time and resources in this type of situation. We also gained knowledge about the airline industry (</a:t>
            </a:r>
            <a:r>
              <a:rPr lang="en-US" sz="1200" kern="1200" dirty="0" err="1" smtClean="0">
                <a:solidFill>
                  <a:schemeClr val="tx1"/>
                </a:solidFill>
                <a:effectLst/>
                <a:latin typeface="+mn-lt"/>
                <a:ea typeface="+mn-ea"/>
                <a:cs typeface="+mn-cs"/>
              </a:rPr>
              <a:t>fx</a:t>
            </a:r>
            <a:r>
              <a:rPr lang="en-US" sz="1200" kern="1200" dirty="0" smtClean="0">
                <a:solidFill>
                  <a:schemeClr val="tx1"/>
                </a:solidFill>
                <a:effectLst/>
                <a:latin typeface="+mn-lt"/>
                <a:ea typeface="+mn-ea"/>
                <a:cs typeface="+mn-cs"/>
              </a:rPr>
              <a:t> we learnt the difference between a leg and flight), how to decide whether to proceed with a project or not (feasibility study) and the benefits of using an iterative and incremental process (UP).</a:t>
            </a:r>
          </a:p>
          <a:p>
            <a:endParaRPr lang="en-US" dirty="0"/>
          </a:p>
        </p:txBody>
      </p:sp>
      <p:sp>
        <p:nvSpPr>
          <p:cNvPr id="4" name="Slide Number Placeholder 3"/>
          <p:cNvSpPr>
            <a:spLocks noGrp="1"/>
          </p:cNvSpPr>
          <p:nvPr>
            <p:ph type="sldNum" sz="quarter" idx="10"/>
          </p:nvPr>
        </p:nvSpPr>
        <p:spPr/>
        <p:txBody>
          <a:bodyPr/>
          <a:lstStyle/>
          <a:p>
            <a:fld id="{3BE25CDD-6FE7-4F21-A7CE-8691DA7B4FDF}" type="slidenum">
              <a:rPr lang="en-US" smtClean="0"/>
              <a:t>35</a:t>
            </a:fld>
            <a:endParaRPr lang="en-US"/>
          </a:p>
        </p:txBody>
      </p:sp>
    </p:spTree>
    <p:extLst>
      <p:ext uri="{BB962C8B-B14F-4D97-AF65-F5344CB8AC3E}">
        <p14:creationId xmlns:p14="http://schemas.microsoft.com/office/powerpoint/2010/main" val="3593697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our</a:t>
            </a:r>
            <a:r>
              <a:rPr lang="en-US" baseline="0" dirty="0" smtClean="0"/>
              <a:t> iteration was quite short, and that was intentional. We didn’t want to make unrealistic approach. To avoid of being too ambitious, we planned small iterations. Each iteration had a list of goals, they were clear and doable. During the iteration, we focused on those goals, everyone got some tasks individually or grouped together with others, to reach the goal. When one iteration was done, we made the plan for the next iteration based on the same principle and what we had done.</a:t>
            </a:r>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12</a:t>
            </a:fld>
            <a:endParaRPr lang="en-US" dirty="0"/>
          </a:p>
        </p:txBody>
      </p:sp>
    </p:spTree>
    <p:extLst>
      <p:ext uri="{BB962C8B-B14F-4D97-AF65-F5344CB8AC3E}">
        <p14:creationId xmlns:p14="http://schemas.microsoft.com/office/powerpoint/2010/main" val="256377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very important to have a good communication</a:t>
            </a:r>
            <a:r>
              <a:rPr lang="en-US" baseline="0" dirty="0" smtClean="0"/>
              <a:t> if one works for a real software development company. No matter if it is between you and your colleagues, or between you and your customers. Lack of communication can lead to serious failures. When we carried out the plans in each iteration, we tried to keep each other updated all the time of what we were doing, or discussing what we had in mind, in order to reach the efficiency.</a:t>
            </a:r>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13</a:t>
            </a:fld>
            <a:endParaRPr lang="en-US" dirty="0"/>
          </a:p>
        </p:txBody>
      </p:sp>
    </p:spTree>
    <p:extLst>
      <p:ext uri="{BB962C8B-B14F-4D97-AF65-F5344CB8AC3E}">
        <p14:creationId xmlns:p14="http://schemas.microsoft.com/office/powerpoint/2010/main" val="2874600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iteration</a:t>
            </a:r>
            <a:r>
              <a:rPr lang="en-US" baseline="0" dirty="0" smtClean="0"/>
              <a:t> has generated some artifacts, we have always kept them updated throughout the whole project. </a:t>
            </a:r>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14</a:t>
            </a:fld>
            <a:endParaRPr lang="en-US" dirty="0"/>
          </a:p>
        </p:txBody>
      </p:sp>
    </p:spTree>
    <p:extLst>
      <p:ext uri="{BB962C8B-B14F-4D97-AF65-F5344CB8AC3E}">
        <p14:creationId xmlns:p14="http://schemas.microsoft.com/office/powerpoint/2010/main" val="1133894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good use case is like a good start,</a:t>
            </a:r>
            <a:r>
              <a:rPr lang="en-US" baseline="0" dirty="0" smtClean="0"/>
              <a:t> that it can bring the project to the right direction. If one is able to write a good use case, it will help to understand what the system is used for, it will help to detect requirements, and to build domain model, to design a reasonable system. So it influences a lot of aspects of a project.</a:t>
            </a:r>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15</a:t>
            </a:fld>
            <a:endParaRPr lang="en-US" dirty="0"/>
          </a:p>
        </p:txBody>
      </p:sp>
    </p:spTree>
    <p:extLst>
      <p:ext uri="{BB962C8B-B14F-4D97-AF65-F5344CB8AC3E}">
        <p14:creationId xmlns:p14="http://schemas.microsoft.com/office/powerpoint/2010/main" val="3109498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use case is important? Because use case are requirements. It allows you to stand on the users’ point of view, to find out how the system should be. It is about to deliver a system fits the users’ needs, not too much or too less functions. When requirements are difficult to detect, fully dressed format use case should be really helpful.</a:t>
            </a:r>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16</a:t>
            </a:fld>
            <a:endParaRPr lang="en-US" dirty="0"/>
          </a:p>
        </p:txBody>
      </p:sp>
    </p:spTree>
    <p:extLst>
      <p:ext uri="{BB962C8B-B14F-4D97-AF65-F5344CB8AC3E}">
        <p14:creationId xmlns:p14="http://schemas.microsoft.com/office/powerpoint/2010/main" val="215473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B1A12-CD74-4734-A405-6AD599522F50}" type="slidenum">
              <a:rPr lang="en-US" smtClean="0"/>
              <a:t>17</a:t>
            </a:fld>
            <a:endParaRPr lang="en-US"/>
          </a:p>
        </p:txBody>
      </p:sp>
    </p:spTree>
    <p:extLst>
      <p:ext uri="{BB962C8B-B14F-4D97-AF65-F5344CB8AC3E}">
        <p14:creationId xmlns:p14="http://schemas.microsoft.com/office/powerpoint/2010/main" val="3247226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wrote this use case in fully dressed format, we thought about the situation that a person tells the company the requirement for the ticket, and the employee would register the person’s information and then generate a ticket for him, so a ticket is booked. This person is a customer, he is also a passenger. </a:t>
            </a:r>
          </a:p>
          <a:p>
            <a:r>
              <a:rPr lang="en-US" baseline="0" dirty="0" smtClean="0"/>
              <a:t>But we have not thought well enough about the alternative situations, and it became a problem later when we started to construct the code.</a:t>
            </a:r>
          </a:p>
          <a:p>
            <a:r>
              <a:rPr lang="en-US" baseline="0" dirty="0" smtClean="0"/>
              <a:t>In reality, a person can buy ticket or tickets for others, then this person is a customer, but not a passenger. But our system can not handle this situation. </a:t>
            </a:r>
          </a:p>
          <a:p>
            <a:r>
              <a:rPr lang="en-US" baseline="0" dirty="0" smtClean="0"/>
              <a:t>At the beginning of the Elaboration Phase, we actually had the discussion about customer and passenger, but we have decided in our system, a customer is a passenger, due to the consideration of the time. We thought this could make our work easier. But actually it was confusing. If we have wrote those situations in the alternative flow, we probably would decide to keep customer and passenger as 2 separate classes. Because in reality, this two may have nothing to do with each other. </a:t>
            </a:r>
          </a:p>
          <a:p>
            <a:r>
              <a:rPr lang="en-US" baseline="0" dirty="0" smtClean="0"/>
              <a:t>Well, if we were dealing with a real project, such situation might be pointed out by the customers.</a:t>
            </a:r>
          </a:p>
          <a:p>
            <a:r>
              <a:rPr lang="en-US" baseline="0" dirty="0" smtClean="0"/>
              <a:t>This is an example of where we can see how use cases influenced the decision of making code.</a:t>
            </a:r>
          </a:p>
        </p:txBody>
      </p:sp>
      <p:sp>
        <p:nvSpPr>
          <p:cNvPr id="4" name="Slide Number Placeholder 3"/>
          <p:cNvSpPr>
            <a:spLocks noGrp="1"/>
          </p:cNvSpPr>
          <p:nvPr>
            <p:ph type="sldNum" sz="quarter" idx="10"/>
          </p:nvPr>
        </p:nvSpPr>
        <p:spPr/>
        <p:txBody>
          <a:bodyPr/>
          <a:lstStyle/>
          <a:p>
            <a:fld id="{5FBB1A12-CD74-4734-A405-6AD599522F50}" type="slidenum">
              <a:rPr lang="en-US" smtClean="0"/>
              <a:t>18</a:t>
            </a:fld>
            <a:endParaRPr lang="en-US" dirty="0"/>
          </a:p>
        </p:txBody>
      </p:sp>
    </p:spTree>
    <p:extLst>
      <p:ext uri="{BB962C8B-B14F-4D97-AF65-F5344CB8AC3E}">
        <p14:creationId xmlns:p14="http://schemas.microsoft.com/office/powerpoint/2010/main" val="260762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13-Jun-16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408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13-Jun-16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4749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13-Jun-16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14506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13-Jun-16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35448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13-Jun-16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84612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13-Jun-16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9321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13-Jun-16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65175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5597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883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0907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61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0713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3668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285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133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5001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13-Jun-16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330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13-Jun-16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31764100"/>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3" y="817563"/>
            <a:ext cx="8791575" cy="2387600"/>
          </a:xfrm>
        </p:spPr>
        <p:txBody>
          <a:bodyPr/>
          <a:lstStyle/>
          <a:p>
            <a:r>
              <a:rPr lang="en-US" b="1" dirty="0" smtClean="0">
                <a:latin typeface="Calibri" panose="020F0502020204030204" pitchFamily="34" charset="0"/>
              </a:rPr>
              <a:t>SEJ – Scandinavia easy jet</a:t>
            </a:r>
            <a:br>
              <a:rPr lang="en-US" b="1" dirty="0" smtClean="0">
                <a:latin typeface="Calibri" panose="020F0502020204030204" pitchFamily="34" charset="0"/>
              </a:rPr>
            </a:br>
            <a:r>
              <a:rPr lang="en-US" b="1" dirty="0" smtClean="0">
                <a:latin typeface="Calibri" panose="020F0502020204030204" pitchFamily="34" charset="0"/>
              </a:rPr>
              <a:t>airline reservation system</a:t>
            </a:r>
            <a:endParaRPr lang="en-US" b="1" dirty="0">
              <a:latin typeface="Calibri" panose="020F0502020204030204" pitchFamily="34" charset="0"/>
            </a:endParaRPr>
          </a:p>
        </p:txBody>
      </p:sp>
      <p:sp>
        <p:nvSpPr>
          <p:cNvPr id="3" name="Subtitle 2"/>
          <p:cNvSpPr>
            <a:spLocks noGrp="1"/>
          </p:cNvSpPr>
          <p:nvPr>
            <p:ph type="subTitle" idx="1"/>
          </p:nvPr>
        </p:nvSpPr>
        <p:spPr>
          <a:xfrm>
            <a:off x="1876423" y="3394220"/>
            <a:ext cx="8791575" cy="1655762"/>
          </a:xfrm>
        </p:spPr>
        <p:txBody>
          <a:bodyPr>
            <a:normAutofit/>
          </a:bodyPr>
          <a:lstStyle/>
          <a:p>
            <a:r>
              <a:rPr lang="en-US" b="1" dirty="0" smtClean="0">
                <a:latin typeface="Calibri" panose="020F0502020204030204" pitchFamily="34" charset="0"/>
              </a:rPr>
              <a:t>group </a:t>
            </a:r>
            <a:r>
              <a:rPr lang="en-US" b="1" dirty="0">
                <a:latin typeface="Calibri" panose="020F0502020204030204" pitchFamily="34" charset="0"/>
              </a:rPr>
              <a:t>5 </a:t>
            </a:r>
            <a:r>
              <a:rPr lang="en-US" b="1" dirty="0" smtClean="0">
                <a:latin typeface="Calibri" panose="020F0502020204030204" pitchFamily="34" charset="0"/>
              </a:rPr>
              <a:t>Presentation</a:t>
            </a:r>
          </a:p>
          <a:p>
            <a:r>
              <a:rPr lang="en-US" b="1" dirty="0" smtClean="0">
                <a:latin typeface="Calibri" panose="020F0502020204030204" pitchFamily="34" charset="0"/>
              </a:rPr>
              <a:t>Members:</a:t>
            </a:r>
          </a:p>
          <a:p>
            <a:r>
              <a:rPr lang="pt-BR" b="1" dirty="0" smtClean="0">
                <a:latin typeface="Calibri" panose="020F0502020204030204" pitchFamily="34" charset="0"/>
              </a:rPr>
              <a:t>Dana Iliescu, </a:t>
            </a:r>
            <a:r>
              <a:rPr lang="pt-BR" b="1" dirty="0">
                <a:latin typeface="Calibri" panose="020F0502020204030204" pitchFamily="34" charset="0"/>
              </a:rPr>
              <a:t>Lei Xian, </a:t>
            </a:r>
            <a:r>
              <a:rPr lang="pt-BR" b="1" dirty="0" smtClean="0">
                <a:latin typeface="Calibri" panose="020F0502020204030204" pitchFamily="34" charset="0"/>
              </a:rPr>
              <a:t>Felix Leber, Marius Ailisoaie</a:t>
            </a:r>
            <a:endParaRPr lang="en-US" b="1" dirty="0">
              <a:latin typeface="Calibri" panose="020F0502020204030204" pitchFamily="34" charset="0"/>
            </a:endParaRPr>
          </a:p>
        </p:txBody>
      </p:sp>
    </p:spTree>
    <p:extLst>
      <p:ext uri="{BB962C8B-B14F-4D97-AF65-F5344CB8AC3E}">
        <p14:creationId xmlns:p14="http://schemas.microsoft.com/office/powerpoint/2010/main" val="2616178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Elaboration phase</a:t>
            </a: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2800" dirty="0" smtClean="0">
                <a:latin typeface="Calibri" panose="020F0502020204030204" pitchFamily="34" charset="0"/>
              </a:rPr>
              <a:t>Capture the most requirements</a:t>
            </a:r>
          </a:p>
          <a:p>
            <a:r>
              <a:rPr lang="en-US" sz="2800" dirty="0" smtClean="0">
                <a:latin typeface="Calibri" panose="020F0502020204030204" pitchFamily="34" charset="0"/>
              </a:rPr>
              <a:t>Design the main structure for the system</a:t>
            </a:r>
          </a:p>
          <a:p>
            <a:r>
              <a:rPr lang="en-US" sz="2800" dirty="0" smtClean="0">
                <a:latin typeface="Calibri" panose="020F0502020204030204" pitchFamily="34" charset="0"/>
              </a:rPr>
              <a:t>Tackle the most difficult parts</a:t>
            </a:r>
          </a:p>
          <a:p>
            <a:r>
              <a:rPr lang="en-US" sz="2800" dirty="0" smtClean="0">
                <a:latin typeface="Calibri" panose="020F0502020204030204" pitchFamily="34" charset="0"/>
              </a:rPr>
              <a:t>Make or refine some artifacts</a:t>
            </a:r>
            <a:endParaRPr lang="en-US" sz="2800" dirty="0">
              <a:latin typeface="Calibri" panose="020F0502020204030204" pitchFamily="34" charset="0"/>
            </a:endParaRPr>
          </a:p>
        </p:txBody>
      </p:sp>
    </p:spTree>
    <p:extLst>
      <p:ext uri="{BB962C8B-B14F-4D97-AF65-F5344CB8AC3E}">
        <p14:creationId xmlns:p14="http://schemas.microsoft.com/office/powerpoint/2010/main" val="1652042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Construction phase</a:t>
            </a: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2800" dirty="0" smtClean="0">
                <a:latin typeface="Calibri" panose="020F0502020204030204" pitchFamily="34" charset="0"/>
              </a:rPr>
              <a:t>Refine the artifacts</a:t>
            </a:r>
          </a:p>
          <a:p>
            <a:r>
              <a:rPr lang="en-US" sz="2800" dirty="0" smtClean="0">
                <a:latin typeface="Calibri" panose="020F0502020204030204" pitchFamily="34" charset="0"/>
              </a:rPr>
              <a:t>Construct the rest of the requirements </a:t>
            </a:r>
          </a:p>
          <a:p>
            <a:r>
              <a:rPr lang="en-US" sz="2800" dirty="0" smtClean="0">
                <a:latin typeface="Calibri" panose="020F0502020204030204" pitchFamily="34" charset="0"/>
              </a:rPr>
              <a:t>Integrate all code</a:t>
            </a:r>
          </a:p>
          <a:p>
            <a:r>
              <a:rPr lang="en-US" sz="2800" dirty="0" smtClean="0">
                <a:latin typeface="Calibri" panose="020F0502020204030204" pitchFamily="34" charset="0"/>
              </a:rPr>
              <a:t>Test and debug</a:t>
            </a:r>
            <a:endParaRPr lang="en-US" sz="2800" dirty="0">
              <a:latin typeface="Calibri" panose="020F0502020204030204" pitchFamily="34" charset="0"/>
            </a:endParaRPr>
          </a:p>
        </p:txBody>
      </p:sp>
    </p:spTree>
    <p:extLst>
      <p:ext uri="{BB962C8B-B14F-4D97-AF65-F5344CB8AC3E}">
        <p14:creationId xmlns:p14="http://schemas.microsoft.com/office/powerpoint/2010/main" val="3947644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How did we plan the iterations</a:t>
            </a:r>
            <a:endParaRPr lang="en-US" b="1" dirty="0">
              <a:latin typeface="Calibri" panose="020F0502020204030204" pitchFamily="34" charset="0"/>
            </a:endParaRPr>
          </a:p>
        </p:txBody>
      </p:sp>
      <p:sp>
        <p:nvSpPr>
          <p:cNvPr id="3" name="Content Placeholder 2"/>
          <p:cNvSpPr>
            <a:spLocks noGrp="1"/>
          </p:cNvSpPr>
          <p:nvPr>
            <p:ph idx="1"/>
          </p:nvPr>
        </p:nvSpPr>
        <p:spPr>
          <a:xfrm>
            <a:off x="914400" y="2120528"/>
            <a:ext cx="10363826" cy="3424107"/>
          </a:xfrm>
        </p:spPr>
        <p:txBody>
          <a:bodyPr>
            <a:normAutofit/>
          </a:bodyPr>
          <a:lstStyle/>
          <a:p>
            <a:r>
              <a:rPr lang="en-US" sz="2800" dirty="0">
                <a:latin typeface="Calibri" panose="020F0502020204030204" pitchFamily="34" charset="0"/>
              </a:rPr>
              <a:t>A</a:t>
            </a:r>
            <a:r>
              <a:rPr lang="en-US" sz="2800" dirty="0" smtClean="0">
                <a:latin typeface="Calibri" panose="020F0502020204030204" pitchFamily="34" charset="0"/>
              </a:rPr>
              <a:t> list of clear goals</a:t>
            </a:r>
          </a:p>
          <a:p>
            <a:r>
              <a:rPr lang="en-US" sz="2800" dirty="0" smtClean="0">
                <a:latin typeface="Calibri" panose="020F0502020204030204" pitchFamily="34" charset="0"/>
              </a:rPr>
              <a:t>Stay in focus</a:t>
            </a:r>
          </a:p>
          <a:p>
            <a:r>
              <a:rPr lang="en-US" sz="2800" dirty="0" smtClean="0">
                <a:latin typeface="Calibri" panose="020F0502020204030204" pitchFamily="34" charset="0"/>
              </a:rPr>
              <a:t>Each group member is assigned  a responsibility </a:t>
            </a:r>
          </a:p>
          <a:p>
            <a:r>
              <a:rPr lang="en-US" sz="2800" dirty="0">
                <a:latin typeface="Calibri" panose="020F0502020204030204" pitchFamily="34" charset="0"/>
              </a:rPr>
              <a:t>B</a:t>
            </a:r>
            <a:r>
              <a:rPr lang="en-US" sz="2800" dirty="0" smtClean="0">
                <a:latin typeface="Calibri" panose="020F0502020204030204" pitchFamily="34" charset="0"/>
              </a:rPr>
              <a:t>e short and realistic,  not long and ambitious</a:t>
            </a:r>
          </a:p>
          <a:p>
            <a:r>
              <a:rPr lang="en-US" sz="2800" dirty="0" smtClean="0">
                <a:latin typeface="Calibri" panose="020F0502020204030204" pitchFamily="34" charset="0"/>
              </a:rPr>
              <a:t>New plan at the end </a:t>
            </a:r>
            <a:endParaRPr lang="en-US" sz="2800" dirty="0">
              <a:latin typeface="Calibri" panose="020F0502020204030204" pitchFamily="34" charset="0"/>
            </a:endParaRPr>
          </a:p>
        </p:txBody>
      </p:sp>
    </p:spTree>
    <p:extLst>
      <p:ext uri="{BB962C8B-B14F-4D97-AF65-F5344CB8AC3E}">
        <p14:creationId xmlns:p14="http://schemas.microsoft.com/office/powerpoint/2010/main" val="38082624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Communication!</a:t>
            </a:r>
            <a:endParaRPr lang="en-US" b="1" dirty="0">
              <a:latin typeface="Calibri" panose="020F0502020204030204" pitchFamily="34" charset="0"/>
            </a:endParaRPr>
          </a:p>
        </p:txBody>
      </p:sp>
      <p:sp>
        <p:nvSpPr>
          <p:cNvPr id="3" name="Content Placeholder 2"/>
          <p:cNvSpPr>
            <a:spLocks noGrp="1"/>
          </p:cNvSpPr>
          <p:nvPr>
            <p:ph idx="1"/>
          </p:nvPr>
        </p:nvSpPr>
        <p:spPr>
          <a:xfrm>
            <a:off x="913775" y="2166248"/>
            <a:ext cx="10363826" cy="3424107"/>
          </a:xfrm>
        </p:spPr>
        <p:txBody>
          <a:bodyPr>
            <a:normAutofit/>
          </a:bodyPr>
          <a:lstStyle/>
          <a:p>
            <a:r>
              <a:rPr lang="en-US" sz="2800" dirty="0" smtClean="0">
                <a:latin typeface="Calibri" panose="020F0502020204030204" pitchFamily="34" charset="0"/>
              </a:rPr>
              <a:t>Feedback from customers </a:t>
            </a:r>
            <a:r>
              <a:rPr lang="en-US" sz="2800" i="1" dirty="0" smtClean="0">
                <a:latin typeface="Calibri" panose="020F0502020204030204" pitchFamily="34" charset="0"/>
              </a:rPr>
              <a:t>(here, it is you, teachers! thanks For the feedback!)</a:t>
            </a:r>
          </a:p>
          <a:p>
            <a:r>
              <a:rPr lang="en-US" sz="2800" dirty="0" smtClean="0">
                <a:latin typeface="Calibri" panose="020F0502020204030204" pitchFamily="34" charset="0"/>
              </a:rPr>
              <a:t>Talk with group members! Discuss always!</a:t>
            </a:r>
          </a:p>
          <a:p>
            <a:r>
              <a:rPr lang="en-US" sz="2800" dirty="0" smtClean="0">
                <a:latin typeface="Calibri" panose="020F0502020204030204" pitchFamily="34" charset="0"/>
              </a:rPr>
              <a:t>Make sure we are agreed </a:t>
            </a:r>
            <a:r>
              <a:rPr lang="en-US" sz="2800" dirty="0">
                <a:latin typeface="Calibri" panose="020F0502020204030204" pitchFamily="34" charset="0"/>
              </a:rPr>
              <a:t>with </a:t>
            </a:r>
            <a:r>
              <a:rPr lang="en-US" sz="2800" dirty="0" smtClean="0">
                <a:latin typeface="Calibri" panose="020F0502020204030204" pitchFamily="34" charset="0"/>
              </a:rPr>
              <a:t>/understood each other!</a:t>
            </a:r>
          </a:p>
          <a:p>
            <a:r>
              <a:rPr lang="en-US" sz="2800" dirty="0" smtClean="0">
                <a:latin typeface="Calibri" panose="020F0502020204030204" pitchFamily="34" charset="0"/>
              </a:rPr>
              <a:t>Dana will talk more about our team work.</a:t>
            </a:r>
            <a:endParaRPr lang="en-US" sz="2800" dirty="0">
              <a:latin typeface="Calibri" panose="020F0502020204030204" pitchFamily="34" charset="0"/>
            </a:endParaRPr>
          </a:p>
        </p:txBody>
      </p:sp>
    </p:spTree>
    <p:extLst>
      <p:ext uri="{BB962C8B-B14F-4D97-AF65-F5344CB8AC3E}">
        <p14:creationId xmlns:p14="http://schemas.microsoft.com/office/powerpoint/2010/main" val="2438015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055" y="2401597"/>
            <a:ext cx="10364451" cy="1596177"/>
          </a:xfrm>
        </p:spPr>
        <p:txBody>
          <a:bodyPr>
            <a:normAutofit/>
          </a:bodyPr>
          <a:lstStyle/>
          <a:p>
            <a:r>
              <a:rPr lang="en-US" b="1" dirty="0" smtClean="0">
                <a:latin typeface="Calibri" panose="020F0502020204030204" pitchFamily="34" charset="0"/>
              </a:rPr>
              <a:t>What about those artifacts? </a:t>
            </a:r>
            <a:br>
              <a:rPr lang="en-US" b="1" dirty="0" smtClean="0">
                <a:latin typeface="Calibri" panose="020F0502020204030204" pitchFamily="34" charset="0"/>
              </a:rPr>
            </a:br>
            <a:r>
              <a:rPr lang="en-US" b="1" dirty="0" smtClean="0">
                <a:latin typeface="Calibri" panose="020F0502020204030204" pitchFamily="34" charset="0"/>
              </a:rPr>
              <a:t>Have we understood more about them now?</a:t>
            </a:r>
            <a:endParaRPr lang="en-US" b="1" dirty="0">
              <a:latin typeface="Calibri" panose="020F0502020204030204" pitchFamily="34" charset="0"/>
            </a:endParaRPr>
          </a:p>
        </p:txBody>
      </p:sp>
    </p:spTree>
    <p:extLst>
      <p:ext uri="{BB962C8B-B14F-4D97-AF65-F5344CB8AC3E}">
        <p14:creationId xmlns:p14="http://schemas.microsoft.com/office/powerpoint/2010/main" val="41923297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Use case is:</a:t>
            </a:r>
            <a:endParaRPr lang="en-US" b="1" dirty="0">
              <a:latin typeface="Calibri" panose="020F0502020204030204" pitchFamily="34" charset="0"/>
            </a:endParaRPr>
          </a:p>
        </p:txBody>
      </p:sp>
      <p:sp>
        <p:nvSpPr>
          <p:cNvPr id="3" name="Content Placeholder 2"/>
          <p:cNvSpPr>
            <a:spLocks noGrp="1"/>
          </p:cNvSpPr>
          <p:nvPr>
            <p:ph idx="1"/>
          </p:nvPr>
        </p:nvSpPr>
        <p:spPr>
          <a:xfrm>
            <a:off x="913775" y="2074808"/>
            <a:ext cx="10363826" cy="4028812"/>
          </a:xfrm>
        </p:spPr>
        <p:txBody>
          <a:bodyPr>
            <a:normAutofit/>
          </a:bodyPr>
          <a:lstStyle/>
          <a:p>
            <a:r>
              <a:rPr lang="en-US" sz="2800" dirty="0" smtClean="0">
                <a:latin typeface="Calibri" panose="020F0502020204030204" pitchFamily="34" charset="0"/>
              </a:rPr>
              <a:t>Like a good story</a:t>
            </a:r>
          </a:p>
          <a:p>
            <a:r>
              <a:rPr lang="en-US" sz="2800" dirty="0" smtClean="0">
                <a:latin typeface="Calibri" panose="020F0502020204030204" pitchFamily="34" charset="0"/>
              </a:rPr>
              <a:t>A start point for everything</a:t>
            </a:r>
          </a:p>
          <a:p>
            <a:r>
              <a:rPr lang="en-US" sz="2800" dirty="0" smtClean="0">
                <a:latin typeface="Calibri" panose="020F0502020204030204" pitchFamily="34" charset="0"/>
              </a:rPr>
              <a:t>To discover requirements</a:t>
            </a:r>
          </a:p>
          <a:p>
            <a:r>
              <a:rPr lang="en-US" sz="2800" dirty="0" smtClean="0">
                <a:latin typeface="Calibri" panose="020F0502020204030204" pitchFamily="34" charset="0"/>
              </a:rPr>
              <a:t>Influential to many aspects of the project</a:t>
            </a:r>
          </a:p>
        </p:txBody>
      </p:sp>
    </p:spTree>
    <p:extLst>
      <p:ext uri="{BB962C8B-B14F-4D97-AF65-F5344CB8AC3E}">
        <p14:creationId xmlns:p14="http://schemas.microsoft.com/office/powerpoint/2010/main" val="31067997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Why use case is important?</a:t>
            </a: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2800" dirty="0" smtClean="0">
                <a:latin typeface="Calibri" panose="020F0502020204030204" pitchFamily="34" charset="0"/>
              </a:rPr>
              <a:t>Get user involved regularly</a:t>
            </a:r>
          </a:p>
          <a:p>
            <a:r>
              <a:rPr lang="en-US" sz="2800" dirty="0" smtClean="0">
                <a:latin typeface="Calibri" panose="020F0502020204030204" pitchFamily="34" charset="0"/>
              </a:rPr>
              <a:t>Place user In the center</a:t>
            </a:r>
          </a:p>
          <a:p>
            <a:r>
              <a:rPr lang="en-US" sz="2800" dirty="0" smtClean="0">
                <a:latin typeface="Calibri" panose="020F0502020204030204" pitchFamily="34" charset="0"/>
              </a:rPr>
              <a:t>Help to focus on the user goal</a:t>
            </a:r>
          </a:p>
          <a:p>
            <a:r>
              <a:rPr lang="en-US" sz="2800" dirty="0">
                <a:latin typeface="Calibri" panose="020F0502020204030204" pitchFamily="34" charset="0"/>
              </a:rPr>
              <a:t>F</a:t>
            </a:r>
            <a:r>
              <a:rPr lang="en-US" sz="2800" dirty="0" smtClean="0">
                <a:latin typeface="Calibri" panose="020F0502020204030204" pitchFamily="34" charset="0"/>
              </a:rPr>
              <a:t>ully dressed format is helpful</a:t>
            </a:r>
            <a:endParaRPr lang="en-US" sz="2800" dirty="0">
              <a:latin typeface="Calibri" panose="020F0502020204030204" pitchFamily="34" charset="0"/>
            </a:endParaRPr>
          </a:p>
        </p:txBody>
      </p:sp>
    </p:spTree>
    <p:extLst>
      <p:ext uri="{BB962C8B-B14F-4D97-AF65-F5344CB8AC3E}">
        <p14:creationId xmlns:p14="http://schemas.microsoft.com/office/powerpoint/2010/main" val="433572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291385"/>
            <a:ext cx="9905998" cy="1485900"/>
          </a:xfrm>
        </p:spPr>
        <p:txBody>
          <a:bodyPr/>
          <a:lstStyle/>
          <a:p>
            <a:r>
              <a:rPr lang="en-US" b="1" dirty="0" smtClean="0">
                <a:latin typeface="Calibri" panose="020F0502020204030204" pitchFamily="34" charset="0"/>
              </a:rPr>
              <a:t>Use case </a:t>
            </a:r>
            <a:r>
              <a:rPr lang="en-US" b="1" dirty="0">
                <a:latin typeface="Calibri" panose="020F0502020204030204" pitchFamily="34" charset="0"/>
              </a:rPr>
              <a:t>example: UC#3 - book ticket</a:t>
            </a:r>
            <a:endParaRPr lang="en-US" dirty="0"/>
          </a:p>
        </p:txBody>
      </p:sp>
      <p:sp>
        <p:nvSpPr>
          <p:cNvPr id="3" name="Content Placeholder 2"/>
          <p:cNvSpPr>
            <a:spLocks noGrp="1"/>
          </p:cNvSpPr>
          <p:nvPr>
            <p:ph sz="half" idx="1"/>
          </p:nvPr>
        </p:nvSpPr>
        <p:spPr>
          <a:xfrm>
            <a:off x="1216023" y="1764406"/>
            <a:ext cx="9909176" cy="5093594"/>
          </a:xfrm>
        </p:spPr>
        <p:txBody>
          <a:bodyPr>
            <a:normAutofit/>
          </a:bodyPr>
          <a:lstStyle/>
          <a:p>
            <a:r>
              <a:rPr lang="en-US" sz="2800" dirty="0" smtClean="0">
                <a:latin typeface="Calibri" panose="020F0502020204030204" pitchFamily="34" charset="0"/>
              </a:rPr>
              <a:t>A person calls the company to buy a ticket/tickets</a:t>
            </a:r>
          </a:p>
          <a:p>
            <a:r>
              <a:rPr lang="en-US" sz="2800" dirty="0" smtClean="0">
                <a:latin typeface="Calibri" panose="020F0502020204030204" pitchFamily="34" charset="0"/>
              </a:rPr>
              <a:t>Employee finds the ticket according to the person’s requirement</a:t>
            </a:r>
          </a:p>
          <a:p>
            <a:r>
              <a:rPr lang="en-US" sz="2800" dirty="0" smtClean="0">
                <a:latin typeface="Calibri" panose="020F0502020204030204" pitchFamily="34" charset="0"/>
              </a:rPr>
              <a:t>Register the person’s information</a:t>
            </a:r>
          </a:p>
          <a:p>
            <a:r>
              <a:rPr lang="en-US" sz="2800" dirty="0" smtClean="0">
                <a:latin typeface="Calibri" panose="020F0502020204030204" pitchFamily="34" charset="0"/>
              </a:rPr>
              <a:t>Generate a ticket</a:t>
            </a:r>
          </a:p>
          <a:p>
            <a:r>
              <a:rPr lang="en-US" sz="2800" dirty="0" smtClean="0">
                <a:latin typeface="Calibri" panose="020F0502020204030204" pitchFamily="34" charset="0"/>
              </a:rPr>
              <a:t>Customer = passenger</a:t>
            </a:r>
          </a:p>
          <a:p>
            <a:pPr marL="0" indent="0">
              <a:buNone/>
            </a:pPr>
            <a:endParaRPr lang="en-US" sz="2800" dirty="0" smtClean="0">
              <a:latin typeface="Calibri" panose="020F0502020204030204" pitchFamily="34" charset="0"/>
            </a:endParaRPr>
          </a:p>
          <a:p>
            <a:endParaRPr lang="en-US" sz="2800" dirty="0">
              <a:latin typeface="Calibri" panose="020F0502020204030204" pitchFamily="34" charset="0"/>
            </a:endParaRPr>
          </a:p>
        </p:txBody>
      </p:sp>
    </p:spTree>
    <p:extLst>
      <p:ext uri="{BB962C8B-B14F-4D97-AF65-F5344CB8AC3E}">
        <p14:creationId xmlns:p14="http://schemas.microsoft.com/office/powerpoint/2010/main" val="3222704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Calibri" panose="020F0502020204030204" pitchFamily="34" charset="0"/>
              </a:rPr>
              <a:t>How does it influence our decisions?</a:t>
            </a:r>
            <a:endParaRPr lang="en-US" sz="2800" b="1" dirty="0">
              <a:latin typeface="Calibri" panose="020F0502020204030204" pitchFamily="34" charset="0"/>
            </a:endParaRPr>
          </a:p>
        </p:txBody>
      </p:sp>
      <p:sp>
        <p:nvSpPr>
          <p:cNvPr id="3" name="Content Placeholder 2"/>
          <p:cNvSpPr>
            <a:spLocks noGrp="1"/>
          </p:cNvSpPr>
          <p:nvPr>
            <p:ph idx="1"/>
          </p:nvPr>
        </p:nvSpPr>
        <p:spPr>
          <a:xfrm>
            <a:off x="1141412" y="2249487"/>
            <a:ext cx="8840787" cy="2817813"/>
          </a:xfrm>
        </p:spPr>
        <p:txBody>
          <a:bodyPr>
            <a:normAutofit/>
          </a:bodyPr>
          <a:lstStyle/>
          <a:p>
            <a:r>
              <a:rPr lang="en-US" sz="2800" dirty="0" smtClean="0">
                <a:latin typeface="Calibri" panose="020F0502020204030204" pitchFamily="34" charset="0"/>
              </a:rPr>
              <a:t>When it has not covered enough situations </a:t>
            </a:r>
          </a:p>
          <a:p>
            <a:pPr marL="914400" lvl="1" indent="-457200">
              <a:buFont typeface="+mj-lt"/>
              <a:buAutoNum type="alphaLcParenR"/>
            </a:pPr>
            <a:r>
              <a:rPr lang="en-US" sz="2400" dirty="0" smtClean="0">
                <a:latin typeface="Calibri" panose="020F0502020204030204" pitchFamily="34" charset="0"/>
              </a:rPr>
              <a:t>Buy only 1 ticket?</a:t>
            </a:r>
          </a:p>
          <a:p>
            <a:pPr marL="914400" lvl="1" indent="-457200">
              <a:buFont typeface="+mj-lt"/>
              <a:buAutoNum type="alphaLcParenR"/>
            </a:pPr>
            <a:r>
              <a:rPr lang="en-US" sz="2400" dirty="0" smtClean="0">
                <a:latin typeface="Calibri" panose="020F0502020204030204" pitchFamily="34" charset="0"/>
              </a:rPr>
              <a:t>Buy more than 1 ticket?</a:t>
            </a:r>
          </a:p>
          <a:p>
            <a:pPr marL="914400" lvl="1" indent="-457200">
              <a:buFont typeface="+mj-lt"/>
              <a:buAutoNum type="alphaLcParenR"/>
            </a:pPr>
            <a:r>
              <a:rPr lang="en-US" sz="2400" dirty="0" smtClean="0">
                <a:latin typeface="Calibri" panose="020F0502020204030204" pitchFamily="34" charset="0"/>
              </a:rPr>
              <a:t>Buy ticket for one self?</a:t>
            </a:r>
          </a:p>
          <a:p>
            <a:pPr marL="914400" lvl="1" indent="-457200">
              <a:buFont typeface="+mj-lt"/>
              <a:buAutoNum type="alphaLcParenR"/>
            </a:pPr>
            <a:r>
              <a:rPr lang="en-US" sz="2400" dirty="0" smtClean="0">
                <a:latin typeface="Calibri" panose="020F0502020204030204" pitchFamily="34" charset="0"/>
              </a:rPr>
              <a:t>Buy ticket for other people?</a:t>
            </a:r>
            <a:endParaRPr lang="en-US" sz="2800" dirty="0" smtClean="0">
              <a:latin typeface="Calibri" panose="020F0502020204030204" pitchFamily="34" charset="0"/>
            </a:endParaRPr>
          </a:p>
        </p:txBody>
      </p:sp>
    </p:spTree>
    <p:extLst>
      <p:ext uri="{BB962C8B-B14F-4D97-AF65-F5344CB8AC3E}">
        <p14:creationId xmlns:p14="http://schemas.microsoft.com/office/powerpoint/2010/main" val="954495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Three layered architecture</a:t>
            </a: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2800" dirty="0" smtClean="0">
                <a:latin typeface="Calibri" panose="020F0502020204030204" pitchFamily="34" charset="0"/>
              </a:rPr>
              <a:t>Clear structure</a:t>
            </a:r>
          </a:p>
          <a:p>
            <a:r>
              <a:rPr lang="en-US" sz="2800" dirty="0" smtClean="0">
                <a:latin typeface="Calibri" panose="020F0502020204030204" pitchFamily="34" charset="0"/>
              </a:rPr>
              <a:t>Avoiding direct contact with the data access layer</a:t>
            </a:r>
          </a:p>
          <a:p>
            <a:r>
              <a:rPr lang="en-US" sz="2800" dirty="0" smtClean="0">
                <a:latin typeface="Calibri" panose="020F0502020204030204" pitchFamily="34" charset="0"/>
              </a:rPr>
              <a:t>Focused responsibility  </a:t>
            </a:r>
          </a:p>
          <a:p>
            <a:r>
              <a:rPr lang="en-US" sz="2800" dirty="0" smtClean="0">
                <a:latin typeface="Calibri" panose="020F0502020204030204" pitchFamily="34" charset="0"/>
              </a:rPr>
              <a:t>Maintainability</a:t>
            </a:r>
          </a:p>
        </p:txBody>
      </p:sp>
    </p:spTree>
    <p:extLst>
      <p:ext uri="{BB962C8B-B14F-4D97-AF65-F5344CB8AC3E}">
        <p14:creationId xmlns:p14="http://schemas.microsoft.com/office/powerpoint/2010/main" val="1965159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b="1" dirty="0" smtClean="0">
                <a:latin typeface="Calibri" panose="020F0502020204030204" pitchFamily="34" charset="0"/>
              </a:rPr>
              <a:t>ITO: How does it benefit out our project?</a:t>
            </a:r>
            <a:endParaRPr lang="da-DK" b="1" dirty="0">
              <a:latin typeface="Calibri" panose="020F0502020204030204" pitchFamily="34" charset="0"/>
            </a:endParaRPr>
          </a:p>
        </p:txBody>
      </p:sp>
      <p:sp>
        <p:nvSpPr>
          <p:cNvPr id="3" name="Pladsholder til indhold 2"/>
          <p:cNvSpPr>
            <a:spLocks noGrp="1"/>
          </p:cNvSpPr>
          <p:nvPr>
            <p:ph idx="1"/>
          </p:nvPr>
        </p:nvSpPr>
        <p:spPr/>
        <p:txBody>
          <a:bodyPr/>
          <a:lstStyle/>
          <a:p>
            <a:r>
              <a:rPr lang="en-US" sz="2800" dirty="0" smtClean="0">
                <a:latin typeface="Calibri" panose="020F0502020204030204" pitchFamily="34" charset="0"/>
              </a:rPr>
              <a:t>Scandinavian Easy Jet (SEJ)</a:t>
            </a:r>
          </a:p>
          <a:p>
            <a:endParaRPr lang="en-US" sz="2800" dirty="0" smtClean="0">
              <a:latin typeface="Calibri" panose="020F0502020204030204" pitchFamily="34" charset="0"/>
            </a:endParaRPr>
          </a:p>
          <a:p>
            <a:r>
              <a:rPr lang="en-US" sz="2800" dirty="0" smtClean="0">
                <a:latin typeface="Calibri" panose="020F0502020204030204" pitchFamily="34" charset="0"/>
              </a:rPr>
              <a:t>Analyzing a real company</a:t>
            </a:r>
          </a:p>
          <a:p>
            <a:endParaRPr lang="en-US" dirty="0" smtClean="0"/>
          </a:p>
          <a:p>
            <a:r>
              <a:rPr lang="en-US" sz="2800" dirty="0">
                <a:latin typeface="Calibri" panose="020F0502020204030204" pitchFamily="34" charset="0"/>
              </a:rPr>
              <a:t>Used real companies as inspiration</a:t>
            </a:r>
            <a:endParaRPr lang="da-DK" sz="2800" dirty="0">
              <a:latin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249487"/>
            <a:ext cx="2921000" cy="2921000"/>
          </a:xfrm>
          <a:prstGeom prst="rect">
            <a:avLst/>
          </a:prstGeom>
        </p:spPr>
      </p:pic>
    </p:spTree>
    <p:extLst>
      <p:ext uri="{BB962C8B-B14F-4D97-AF65-F5344CB8AC3E}">
        <p14:creationId xmlns:p14="http://schemas.microsoft.com/office/powerpoint/2010/main" val="12796005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2222280" y="549398"/>
            <a:ext cx="8228974" cy="1143702"/>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3600" b="1" spc="-1" dirty="0">
                <a:uFill>
                  <a:solidFill>
                    <a:srgbClr val="FFFFFF"/>
                  </a:solidFill>
                </a:uFill>
                <a:latin typeface="Calibri" panose="020F0502020204030204" pitchFamily="34" charset="0"/>
                <a:ea typeface="DejaVu Sans"/>
              </a:rPr>
              <a:t>Domain </a:t>
            </a:r>
            <a:r>
              <a:rPr lang="en-US" sz="3600" b="1" spc="-1" dirty="0" smtClean="0">
                <a:uFill>
                  <a:solidFill>
                    <a:srgbClr val="FFFFFF"/>
                  </a:solidFill>
                </a:uFill>
                <a:latin typeface="Calibri" panose="020F0502020204030204" pitchFamily="34" charset="0"/>
                <a:ea typeface="DejaVu Sans"/>
              </a:rPr>
              <a:t>Model</a:t>
            </a:r>
            <a:endParaRPr lang="en-US" sz="3600" b="1" spc="-1" dirty="0">
              <a:uFill>
                <a:solidFill>
                  <a:srgbClr val="FFFFFF"/>
                </a:solidFill>
              </a:uFill>
              <a:latin typeface="Calibri" panose="020F0502020204030204" pitchFamily="34" charset="0"/>
            </a:endParaRPr>
          </a:p>
        </p:txBody>
      </p:sp>
      <p:pic>
        <p:nvPicPr>
          <p:cNvPr id="157" name="Picture 156"/>
          <p:cNvPicPr/>
          <p:nvPr/>
        </p:nvPicPr>
        <p:blipFill>
          <a:blip r:embed="rId2"/>
          <a:stretch/>
        </p:blipFill>
        <p:spPr>
          <a:xfrm>
            <a:off x="2222280" y="2072919"/>
            <a:ext cx="8228974" cy="3591460"/>
          </a:xfrm>
          <a:prstGeom prst="rect">
            <a:avLst/>
          </a:prstGeom>
          <a:ln>
            <a:noFill/>
          </a:ln>
        </p:spPr>
      </p:pic>
    </p:spTree>
    <p:extLst>
      <p:ext uri="{BB962C8B-B14F-4D97-AF65-F5344CB8AC3E}">
        <p14:creationId xmlns:p14="http://schemas.microsoft.com/office/powerpoint/2010/main" val="640703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1" dirty="0">
                <a:uFill>
                  <a:solidFill>
                    <a:srgbClr val="FFFFFF"/>
                  </a:solidFill>
                </a:uFill>
                <a:latin typeface="Calibri" panose="020F0502020204030204" pitchFamily="34" charset="0"/>
                <a:ea typeface="DejaVu Sans"/>
              </a:rPr>
              <a:t>Class </a:t>
            </a:r>
            <a:r>
              <a:rPr lang="en-US" b="1" spc="-1" dirty="0" smtClean="0">
                <a:uFill>
                  <a:solidFill>
                    <a:srgbClr val="FFFFFF"/>
                  </a:solidFill>
                </a:uFill>
                <a:latin typeface="Calibri" panose="020F0502020204030204" pitchFamily="34" charset="0"/>
                <a:ea typeface="DejaVu Sans"/>
              </a:rPr>
              <a:t>Diagram</a:t>
            </a: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fontScale="92500" lnSpcReduction="10000"/>
          </a:bodyPr>
          <a:lstStyle/>
          <a:p>
            <a:r>
              <a:rPr lang="en-US" sz="2800" spc="-1" dirty="0">
                <a:uFill>
                  <a:solidFill>
                    <a:srgbClr val="FFFFFF"/>
                  </a:solidFill>
                </a:uFill>
                <a:latin typeface="Calibri" panose="020F0502020204030204" pitchFamily="34" charset="0"/>
                <a:ea typeface="DejaVu Sans"/>
              </a:rPr>
              <a:t>Making and </a:t>
            </a:r>
            <a:r>
              <a:rPr lang="en-US" sz="2800" spc="-1" dirty="0" smtClean="0">
                <a:uFill>
                  <a:solidFill>
                    <a:srgbClr val="FFFFFF"/>
                  </a:solidFill>
                </a:uFill>
                <a:latin typeface="Calibri" panose="020F0502020204030204" pitchFamily="34" charset="0"/>
                <a:ea typeface="DejaVu Sans"/>
              </a:rPr>
              <a:t>updating</a:t>
            </a:r>
          </a:p>
          <a:p>
            <a:r>
              <a:rPr lang="en-US" sz="2800" spc="-1" dirty="0">
                <a:uFill>
                  <a:solidFill>
                    <a:srgbClr val="FFFFFF"/>
                  </a:solidFill>
                </a:uFill>
                <a:latin typeface="Calibri" panose="020F0502020204030204" pitchFamily="34" charset="0"/>
                <a:ea typeface="DejaVu Sans"/>
              </a:rPr>
              <a:t>Many changes, multiple versions, transition </a:t>
            </a:r>
            <a:r>
              <a:rPr lang="en-US" sz="2800" spc="-1" dirty="0" smtClean="0">
                <a:uFill>
                  <a:solidFill>
                    <a:srgbClr val="FFFFFF"/>
                  </a:solidFill>
                </a:uFill>
                <a:latin typeface="Calibri" panose="020F0502020204030204" pitchFamily="34" charset="0"/>
                <a:ea typeface="DejaVu Sans"/>
              </a:rPr>
              <a:t>seen</a:t>
            </a:r>
          </a:p>
          <a:p>
            <a:r>
              <a:rPr lang="en-US" sz="2800" spc="-1" dirty="0">
                <a:uFill>
                  <a:solidFill>
                    <a:srgbClr val="FFFFFF"/>
                  </a:solidFill>
                </a:uFill>
                <a:latin typeface="Calibri" panose="020F0502020204030204" pitchFamily="34" charset="0"/>
                <a:ea typeface="DejaVu Sans"/>
              </a:rPr>
              <a:t>More classes added and 3 layered architecture </a:t>
            </a:r>
            <a:r>
              <a:rPr lang="en-US" sz="2800" spc="-1" dirty="0" smtClean="0">
                <a:uFill>
                  <a:solidFill>
                    <a:srgbClr val="FFFFFF"/>
                  </a:solidFill>
                </a:uFill>
                <a:latin typeface="Calibri" panose="020F0502020204030204" pitchFamily="34" charset="0"/>
                <a:ea typeface="DejaVu Sans"/>
              </a:rPr>
              <a:t>used</a:t>
            </a:r>
          </a:p>
          <a:p>
            <a:r>
              <a:rPr lang="en-US" sz="2800" spc="-1" dirty="0">
                <a:uFill>
                  <a:solidFill>
                    <a:srgbClr val="FFFFFF"/>
                  </a:solidFill>
                </a:uFill>
                <a:latin typeface="Calibri" panose="020F0502020204030204" pitchFamily="34" charset="0"/>
                <a:ea typeface="DejaVu Sans"/>
              </a:rPr>
              <a:t>GRASP patterns </a:t>
            </a:r>
            <a:r>
              <a:rPr lang="en-US" sz="2800" spc="-1" dirty="0" smtClean="0">
                <a:uFill>
                  <a:solidFill>
                    <a:srgbClr val="FFFFFF"/>
                  </a:solidFill>
                </a:uFill>
                <a:latin typeface="Calibri" panose="020F0502020204030204" pitchFamily="34" charset="0"/>
                <a:ea typeface="DejaVu Sans"/>
              </a:rPr>
              <a:t>used</a:t>
            </a:r>
          </a:p>
          <a:p>
            <a:r>
              <a:rPr lang="en-US" sz="2800" spc="-1" dirty="0">
                <a:uFill>
                  <a:solidFill>
                    <a:srgbClr val="FFFFFF"/>
                  </a:solidFill>
                </a:uFill>
                <a:latin typeface="Calibri" panose="020F0502020204030204" pitchFamily="34" charset="0"/>
                <a:ea typeface="DejaVu Sans"/>
              </a:rPr>
              <a:t>Low coupling / High cohesion</a:t>
            </a:r>
          </a:p>
          <a:p>
            <a:r>
              <a:rPr lang="en-US" sz="2800" spc="-1" dirty="0">
                <a:uFill>
                  <a:solidFill>
                    <a:srgbClr val="FFFFFF"/>
                  </a:solidFill>
                </a:uFill>
                <a:latin typeface="Calibri" panose="020F0502020204030204" pitchFamily="34" charset="0"/>
                <a:ea typeface="DejaVu Sans"/>
              </a:rPr>
              <a:t>Controller classes</a:t>
            </a:r>
          </a:p>
          <a:p>
            <a:endParaRPr lang="en-US" sz="2800" spc="-1" dirty="0" smtClean="0">
              <a:uFill>
                <a:solidFill>
                  <a:srgbClr val="FFFFFF"/>
                </a:solidFill>
              </a:uFill>
              <a:latin typeface="Calibri" panose="020F0502020204030204" pitchFamily="34" charset="0"/>
              <a:ea typeface="DejaVu Sans"/>
            </a:endParaRPr>
          </a:p>
          <a:p>
            <a:pPr marL="0" indent="0">
              <a:buNone/>
            </a:pPr>
            <a:endParaRPr lang="en-US" sz="2800" spc="-1" dirty="0" smtClean="0">
              <a:uFill>
                <a:solidFill>
                  <a:srgbClr val="FFFFFF"/>
                </a:solidFill>
              </a:uFill>
              <a:latin typeface="Calibri" panose="020F0502020204030204" pitchFamily="34" charset="0"/>
              <a:ea typeface="DejaVu Sans"/>
            </a:endParaRPr>
          </a:p>
          <a:p>
            <a:endParaRPr lang="en-US" sz="2800" spc="-1" dirty="0">
              <a:uFill>
                <a:solidFill>
                  <a:srgbClr val="FFFFFF"/>
                </a:solidFill>
              </a:uFill>
              <a:latin typeface="Calibri" panose="020F0502020204030204" pitchFamily="34" charset="0"/>
            </a:endParaRPr>
          </a:p>
          <a:p>
            <a:endParaRPr lang="en-US" sz="2800" dirty="0" smtClean="0">
              <a:latin typeface="Calibri" panose="020F0502020204030204" pitchFamily="34" charset="0"/>
            </a:endParaRPr>
          </a:p>
        </p:txBody>
      </p:sp>
    </p:spTree>
    <p:extLst>
      <p:ext uri="{BB962C8B-B14F-4D97-AF65-F5344CB8AC3E}">
        <p14:creationId xmlns:p14="http://schemas.microsoft.com/office/powerpoint/2010/main" val="17145405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146"/>
          <p:cNvPicPr/>
          <p:nvPr/>
        </p:nvPicPr>
        <p:blipFill>
          <a:blip r:embed="rId2"/>
          <a:stretch/>
        </p:blipFill>
        <p:spPr>
          <a:xfrm>
            <a:off x="1523357" y="2297455"/>
            <a:ext cx="9143740" cy="3716216"/>
          </a:xfrm>
          <a:prstGeom prst="rect">
            <a:avLst/>
          </a:prstGeom>
          <a:ln>
            <a:noFill/>
          </a:ln>
        </p:spPr>
      </p:pic>
      <p:sp>
        <p:nvSpPr>
          <p:cNvPr id="148" name="CustomShape 1"/>
          <p:cNvSpPr/>
          <p:nvPr/>
        </p:nvSpPr>
        <p:spPr>
          <a:xfrm>
            <a:off x="1523357" y="807283"/>
            <a:ext cx="8228974" cy="1143702"/>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3600" b="1" spc="-1" dirty="0">
                <a:uFill>
                  <a:solidFill>
                    <a:srgbClr val="FFFFFF"/>
                  </a:solidFill>
                </a:uFill>
                <a:latin typeface="Calibri" panose="020F0502020204030204" pitchFamily="34" charset="0"/>
                <a:ea typeface="DejaVu Sans"/>
              </a:rPr>
              <a:t>Class Diagram Transition</a:t>
            </a:r>
            <a:endParaRPr lang="en-US" sz="3600" b="1" spc="-1" dirty="0">
              <a:uFill>
                <a:solidFill>
                  <a:srgbClr val="FFFFFF"/>
                </a:solidFill>
              </a:uFill>
              <a:latin typeface="Calibri" panose="020F0502020204030204" pitchFamily="34" charset="0"/>
            </a:endParaRPr>
          </a:p>
        </p:txBody>
      </p:sp>
      <p:sp>
        <p:nvSpPr>
          <p:cNvPr id="149" name="CustomShape 2"/>
          <p:cNvSpPr/>
          <p:nvPr/>
        </p:nvSpPr>
        <p:spPr>
          <a:xfrm>
            <a:off x="1980740" y="1604515"/>
            <a:ext cx="8228974" cy="397617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endParaRPr lang="en-US" sz="1633" spc="-1" dirty="0">
              <a:solidFill>
                <a:srgbClr val="000000"/>
              </a:solidFill>
              <a:uFill>
                <a:solidFill>
                  <a:srgbClr val="FFFFFF"/>
                </a:solidFill>
              </a:uFill>
              <a:latin typeface="Arial"/>
            </a:endParaRPr>
          </a:p>
          <a:p>
            <a:pPr algn="ctr">
              <a:lnSpc>
                <a:spcPct val="100000"/>
              </a:lnSpc>
            </a:pPr>
            <a:endParaRPr lang="en-US" sz="1633"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943915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980740" y="273353"/>
            <a:ext cx="8228974" cy="1143702"/>
          </a:xfrm>
          <a:prstGeom prst="rect">
            <a:avLst/>
          </a:prstGeom>
          <a:noFill/>
          <a:ln>
            <a:noFill/>
          </a:ln>
        </p:spPr>
        <p:style>
          <a:lnRef idx="0">
            <a:scrgbClr r="0" g="0" b="0"/>
          </a:lnRef>
          <a:fillRef idx="0">
            <a:scrgbClr r="0" g="0" b="0"/>
          </a:fillRef>
          <a:effectRef idx="0">
            <a:scrgbClr r="0" g="0" b="0"/>
          </a:effectRef>
          <a:fontRef idx="minor"/>
        </p:style>
      </p:sp>
      <p:sp>
        <p:nvSpPr>
          <p:cNvPr id="152" name="CustomShape 2"/>
          <p:cNvSpPr/>
          <p:nvPr/>
        </p:nvSpPr>
        <p:spPr>
          <a:xfrm>
            <a:off x="1980740" y="1604515"/>
            <a:ext cx="8228974" cy="397617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195955" indent="-194975" algn="ctr">
              <a:buClr>
                <a:srgbClr val="000000"/>
              </a:buClr>
              <a:buSzPct val="45000"/>
              <a:buFont typeface="Wingdings" charset="2"/>
              <a:buChar char=""/>
            </a:pPr>
            <a:r>
              <a:rPr lang="en-US" sz="2177" spc="-1" dirty="0">
                <a:solidFill>
                  <a:srgbClr val="000000"/>
                </a:solidFill>
                <a:uFill>
                  <a:solidFill>
                    <a:srgbClr val="FFFFFF"/>
                  </a:solidFill>
                </a:uFill>
                <a:latin typeface="Arial"/>
                <a:ea typeface="DejaVu Sans"/>
              </a:rPr>
              <a:t> </a:t>
            </a:r>
            <a:endParaRPr lang="en-US" sz="1633" spc="-1" dirty="0">
              <a:solidFill>
                <a:srgbClr val="000000"/>
              </a:solidFill>
              <a:uFill>
                <a:solidFill>
                  <a:srgbClr val="FFFFFF"/>
                </a:solidFill>
              </a:uFill>
              <a:latin typeface="Arial"/>
            </a:endParaRPr>
          </a:p>
          <a:p>
            <a:pPr marL="195955" indent="-194975">
              <a:buClr>
                <a:srgbClr val="000000"/>
              </a:buClr>
              <a:buSzPct val="45000"/>
              <a:buFont typeface="Wingdings" charset="2"/>
              <a:buChar char=""/>
            </a:pPr>
            <a:r>
              <a:rPr lang="en-US" sz="2177" spc="-1" dirty="0">
                <a:solidFill>
                  <a:srgbClr val="000000"/>
                </a:solidFill>
                <a:uFill>
                  <a:solidFill>
                    <a:srgbClr val="FFFFFF"/>
                  </a:solidFill>
                </a:uFill>
                <a:latin typeface="Arial"/>
                <a:ea typeface="DejaVu Sans"/>
              </a:rPr>
              <a:t> </a:t>
            </a:r>
            <a:endParaRPr lang="en-US" sz="1633" spc="-1" dirty="0">
              <a:solidFill>
                <a:srgbClr val="000000"/>
              </a:solidFill>
              <a:uFill>
                <a:solidFill>
                  <a:srgbClr val="FFFFFF"/>
                </a:solidFill>
              </a:uFill>
              <a:latin typeface="Arial"/>
            </a:endParaRPr>
          </a:p>
        </p:txBody>
      </p:sp>
      <p:pic>
        <p:nvPicPr>
          <p:cNvPr id="153" name="Picture 152"/>
          <p:cNvPicPr/>
          <p:nvPr/>
        </p:nvPicPr>
        <p:blipFill>
          <a:blip r:embed="rId2"/>
          <a:stretch/>
        </p:blipFill>
        <p:spPr>
          <a:xfrm>
            <a:off x="1523357" y="1515187"/>
            <a:ext cx="9143740" cy="4737775"/>
          </a:xfrm>
          <a:prstGeom prst="rect">
            <a:avLst/>
          </a:prstGeom>
          <a:ln>
            <a:noFill/>
          </a:ln>
        </p:spPr>
      </p:pic>
      <p:sp>
        <p:nvSpPr>
          <p:cNvPr id="154" name="CustomShape 3"/>
          <p:cNvSpPr/>
          <p:nvPr/>
        </p:nvSpPr>
        <p:spPr>
          <a:xfrm>
            <a:off x="1523357" y="322419"/>
            <a:ext cx="8228974" cy="1143702"/>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600" b="1" spc="-1" dirty="0">
                <a:uFill>
                  <a:solidFill>
                    <a:srgbClr val="FFFFFF"/>
                  </a:solidFill>
                </a:uFill>
                <a:latin typeface="Calibri" panose="020F0502020204030204" pitchFamily="34" charset="0"/>
                <a:ea typeface="DejaVu Sans"/>
              </a:rPr>
              <a:t>Class </a:t>
            </a:r>
            <a:r>
              <a:rPr lang="en-US" sz="3600" b="1" spc="-1" dirty="0" smtClean="0">
                <a:uFill>
                  <a:solidFill>
                    <a:srgbClr val="FFFFFF"/>
                  </a:solidFill>
                </a:uFill>
                <a:latin typeface="Calibri" panose="020F0502020204030204" pitchFamily="34" charset="0"/>
                <a:ea typeface="DejaVu Sans"/>
              </a:rPr>
              <a:t>Diagram</a:t>
            </a:r>
            <a:endParaRPr lang="en-US" sz="3600" b="1" spc="-1" dirty="0">
              <a:uFill>
                <a:solidFill>
                  <a:srgbClr val="FFFFFF"/>
                </a:solidFill>
              </a:uFill>
              <a:latin typeface="Calibri" panose="020F0502020204030204" pitchFamily="34" charset="0"/>
            </a:endParaRPr>
          </a:p>
        </p:txBody>
      </p:sp>
      <p:sp>
        <p:nvSpPr>
          <p:cNvPr id="155" name="CustomShape 4"/>
          <p:cNvSpPr/>
          <p:nvPr/>
        </p:nvSpPr>
        <p:spPr>
          <a:xfrm>
            <a:off x="1980740" y="1604515"/>
            <a:ext cx="8229301" cy="397650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endParaRPr lang="en-US" sz="1633"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6775145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1" dirty="0">
                <a:uFill>
                  <a:solidFill>
                    <a:srgbClr val="FFFFFF"/>
                  </a:solidFill>
                </a:uFill>
                <a:latin typeface="Calibri" panose="020F0502020204030204" pitchFamily="34" charset="0"/>
                <a:ea typeface="DejaVu Sans"/>
              </a:rPr>
              <a:t>Domain Model and Class </a:t>
            </a:r>
            <a:r>
              <a:rPr lang="en-US" b="1" spc="-1" dirty="0" smtClean="0">
                <a:uFill>
                  <a:solidFill>
                    <a:srgbClr val="FFFFFF"/>
                  </a:solidFill>
                </a:uFill>
                <a:latin typeface="Calibri" panose="020F0502020204030204" pitchFamily="34" charset="0"/>
                <a:ea typeface="DejaVu Sans"/>
              </a:rPr>
              <a:t>Diagram</a:t>
            </a:r>
            <a:endParaRPr lang="en-US" b="1" dirty="0">
              <a:latin typeface="Calibri" panose="020F0502020204030204" pitchFamily="34" charset="0"/>
            </a:endParaRPr>
          </a:p>
        </p:txBody>
      </p:sp>
      <p:sp>
        <p:nvSpPr>
          <p:cNvPr id="3" name="Content Placeholder 2"/>
          <p:cNvSpPr>
            <a:spLocks noGrp="1"/>
          </p:cNvSpPr>
          <p:nvPr>
            <p:ph idx="1"/>
          </p:nvPr>
        </p:nvSpPr>
        <p:spPr/>
        <p:txBody>
          <a:bodyPr>
            <a:noAutofit/>
          </a:bodyPr>
          <a:lstStyle/>
          <a:p>
            <a:pPr marL="98957">
              <a:buClr>
                <a:schemeClr val="tx1"/>
              </a:buClr>
            </a:pPr>
            <a:r>
              <a:rPr lang="en-US" sz="2800" spc="-1" dirty="0" smtClean="0">
                <a:uFill>
                  <a:solidFill>
                    <a:srgbClr val="FFFFFF"/>
                  </a:solidFill>
                </a:uFill>
                <a:latin typeface="Calibri" panose="020F0502020204030204" pitchFamily="34" charset="0"/>
                <a:ea typeface="DejaVu Sans"/>
              </a:rPr>
              <a:t>Corelation: </a:t>
            </a:r>
            <a:r>
              <a:rPr lang="en-US" sz="2800" spc="-1" dirty="0">
                <a:uFill>
                  <a:solidFill>
                    <a:srgbClr val="FFFFFF"/>
                  </a:solidFill>
                </a:uFill>
                <a:latin typeface="Calibri" panose="020F0502020204030204" pitchFamily="34" charset="0"/>
                <a:ea typeface="DejaVu Sans"/>
              </a:rPr>
              <a:t>the classes in the Domain Model became the DataType classes in the Class Diagram</a:t>
            </a:r>
            <a:endParaRPr lang="en-US" sz="2800" spc="-1" dirty="0">
              <a:uFill>
                <a:solidFill>
                  <a:srgbClr val="FFFFFF"/>
                </a:solidFill>
              </a:uFill>
              <a:latin typeface="Calibri" panose="020F0502020204030204" pitchFamily="34" charset="0"/>
            </a:endParaRPr>
          </a:p>
          <a:p>
            <a:pPr marL="98957">
              <a:buClr>
                <a:schemeClr val="tx1"/>
              </a:buClr>
            </a:pPr>
            <a:r>
              <a:rPr lang="en-US" sz="2800" spc="-1" dirty="0" smtClean="0">
                <a:uFill>
                  <a:solidFill>
                    <a:srgbClr val="FFFFFF"/>
                  </a:solidFill>
                </a:uFill>
                <a:latin typeface="Calibri" panose="020F0502020204030204" pitchFamily="34" charset="0"/>
                <a:ea typeface="DejaVu Sans"/>
              </a:rPr>
              <a:t>Domain </a:t>
            </a:r>
            <a:r>
              <a:rPr lang="en-US" sz="2800" spc="-1" dirty="0">
                <a:uFill>
                  <a:solidFill>
                    <a:srgbClr val="FFFFFF"/>
                  </a:solidFill>
                </a:uFill>
                <a:latin typeface="Calibri" panose="020F0502020204030204" pitchFamily="34" charset="0"/>
                <a:ea typeface="DejaVu Sans"/>
              </a:rPr>
              <a:t>Model is business model that represents things in real world</a:t>
            </a:r>
            <a:endParaRPr lang="en-US" sz="2800" spc="-1" dirty="0">
              <a:uFill>
                <a:solidFill>
                  <a:srgbClr val="FFFFFF"/>
                </a:solidFill>
              </a:uFill>
              <a:latin typeface="Calibri" panose="020F0502020204030204" pitchFamily="34" charset="0"/>
            </a:endParaRPr>
          </a:p>
          <a:p>
            <a:pPr marL="98957">
              <a:buClr>
                <a:schemeClr val="tx1"/>
              </a:buClr>
            </a:pPr>
            <a:r>
              <a:rPr lang="en-US" sz="2800" spc="-1" dirty="0">
                <a:uFill>
                  <a:solidFill>
                    <a:srgbClr val="FFFFFF"/>
                  </a:solidFill>
                </a:uFill>
                <a:latin typeface="Calibri" panose="020F0502020204030204" pitchFamily="34" charset="0"/>
                <a:ea typeface="DejaVu Sans"/>
              </a:rPr>
              <a:t>Class Diagram contains each class that we need in our application. </a:t>
            </a:r>
            <a:endParaRPr lang="en-US" sz="2800" spc="-1" dirty="0">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1631928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USAGE OF DATATYPE IN JAVA</a:t>
            </a: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a:bodyPr>
          <a:lstStyle/>
          <a:p>
            <a:pPr marL="391910" indent="-290667">
              <a:buClr>
                <a:schemeClr val="tx1"/>
              </a:buClr>
              <a:buSzPct val="45000"/>
              <a:buFont typeface="Wingdings" charset="2"/>
              <a:buChar char=""/>
            </a:pPr>
            <a:r>
              <a:rPr lang="en-US" sz="2800" spc="-1" dirty="0">
                <a:uFill>
                  <a:solidFill>
                    <a:srgbClr val="FFFFFF"/>
                  </a:solidFill>
                </a:uFill>
                <a:latin typeface="Calibri" panose="020F0502020204030204" pitchFamily="34" charset="0"/>
                <a:ea typeface="DejaVu Sans"/>
              </a:rPr>
              <a:t>Memory management, less memory used</a:t>
            </a:r>
            <a:endParaRPr lang="en-US" sz="2800" spc="-1" dirty="0">
              <a:uFill>
                <a:solidFill>
                  <a:srgbClr val="FFFFFF"/>
                </a:solidFill>
              </a:uFill>
              <a:latin typeface="Calibri" panose="020F0502020204030204" pitchFamily="34" charset="0"/>
            </a:endParaRPr>
          </a:p>
          <a:p>
            <a:pPr marL="391910" indent="-290667">
              <a:buClr>
                <a:schemeClr val="tx1"/>
              </a:buClr>
              <a:buSzPct val="45000"/>
              <a:buFont typeface="Wingdings" charset="2"/>
              <a:buChar char=""/>
            </a:pPr>
            <a:r>
              <a:rPr lang="en-US" sz="2800" spc="-1" dirty="0">
                <a:uFill>
                  <a:solidFill>
                    <a:srgbClr val="FFFFFF"/>
                  </a:solidFill>
                </a:uFill>
                <a:latin typeface="Calibri" panose="020F0502020204030204" pitchFamily="34" charset="0"/>
                <a:ea typeface="DejaVu Sans"/>
              </a:rPr>
              <a:t>Efficiency improved</a:t>
            </a:r>
            <a:endParaRPr lang="en-US" sz="2800" spc="-1" dirty="0">
              <a:uFill>
                <a:solidFill>
                  <a:srgbClr val="FFFFFF"/>
                </a:solidFill>
              </a:uFill>
              <a:latin typeface="Calibri" panose="020F0502020204030204" pitchFamily="34" charset="0"/>
            </a:endParaRPr>
          </a:p>
          <a:p>
            <a:pPr marL="391910" indent="-290667">
              <a:buClr>
                <a:schemeClr val="tx1"/>
              </a:buClr>
              <a:buSzPct val="45000"/>
              <a:buFont typeface="Wingdings" charset="2"/>
              <a:buChar char=""/>
            </a:pPr>
            <a:r>
              <a:rPr lang="en-US" sz="2800" spc="-1" dirty="0">
                <a:uFill>
                  <a:solidFill>
                    <a:srgbClr val="FFFFFF"/>
                  </a:solidFill>
                </a:uFill>
                <a:latin typeface="Calibri" panose="020F0502020204030204" pitchFamily="34" charset="0"/>
                <a:ea typeface="DejaVu Sans"/>
              </a:rPr>
              <a:t>Faster </a:t>
            </a:r>
            <a:r>
              <a:rPr lang="en-US" sz="2800" spc="-1" dirty="0" smtClean="0">
                <a:uFill>
                  <a:solidFill>
                    <a:srgbClr val="FFFFFF"/>
                  </a:solidFill>
                </a:uFill>
                <a:latin typeface="Calibri" panose="020F0502020204030204" pitchFamily="34" charset="0"/>
                <a:ea typeface="DejaVu Sans"/>
              </a:rPr>
              <a:t>application</a:t>
            </a:r>
            <a:endParaRPr lang="en-US" sz="2800" spc="-1" dirty="0">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3674722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DATA STRUCTURE using List&lt;&gt;</a:t>
            </a: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2800" dirty="0" smtClean="0">
                <a:latin typeface="Calibri" panose="020F0502020204030204" pitchFamily="34" charset="0"/>
              </a:rPr>
              <a:t>ArrayList&lt;&gt;</a:t>
            </a:r>
          </a:p>
          <a:p>
            <a:r>
              <a:rPr lang="en-US" sz="2800" dirty="0" smtClean="0">
                <a:latin typeface="Calibri" panose="020F0502020204030204" pitchFamily="34" charset="0"/>
              </a:rPr>
              <a:t>LinkedList&lt;&gt;</a:t>
            </a:r>
          </a:p>
          <a:p>
            <a:r>
              <a:rPr lang="en-US" sz="2800" dirty="0" smtClean="0">
                <a:latin typeface="Calibri" panose="020F0502020204030204" pitchFamily="34" charset="0"/>
              </a:rPr>
              <a:t>Advantages and disadvantages</a:t>
            </a:r>
          </a:p>
          <a:p>
            <a:r>
              <a:rPr lang="en-US" sz="2800" dirty="0" smtClean="0">
                <a:latin typeface="Calibri" panose="020F0502020204030204" pitchFamily="34" charset="0"/>
              </a:rPr>
              <a:t>Flexibility of organizing and structuring data </a:t>
            </a:r>
          </a:p>
          <a:p>
            <a:endParaRPr lang="en-US" sz="2800" dirty="0">
              <a:latin typeface="Calibri" panose="020F0502020204030204" pitchFamily="34" charset="0"/>
            </a:endParaRPr>
          </a:p>
        </p:txBody>
      </p:sp>
    </p:spTree>
    <p:extLst>
      <p:ext uri="{BB962C8B-B14F-4D97-AF65-F5344CB8AC3E}">
        <p14:creationId xmlns:p14="http://schemas.microsoft.com/office/powerpoint/2010/main" val="3701224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libri" panose="020F0502020204030204" pitchFamily="34" charset="0"/>
              </a:rPr>
              <a:t>What have we learnt?</a:t>
            </a:r>
            <a:endParaRPr lang="en-US" dirty="0"/>
          </a:p>
        </p:txBody>
      </p:sp>
      <p:sp>
        <p:nvSpPr>
          <p:cNvPr id="3" name="Content Placeholder 2"/>
          <p:cNvSpPr>
            <a:spLocks noGrp="1"/>
          </p:cNvSpPr>
          <p:nvPr>
            <p:ph idx="1"/>
          </p:nvPr>
        </p:nvSpPr>
        <p:spPr/>
        <p:txBody>
          <a:bodyPr>
            <a:normAutofit/>
          </a:bodyPr>
          <a:lstStyle/>
          <a:p>
            <a:r>
              <a:rPr lang="en-US" sz="2800" dirty="0" smtClean="0">
                <a:latin typeface="Calibri" panose="020F0502020204030204" pitchFamily="34" charset="0"/>
              </a:rPr>
              <a:t>The </a:t>
            </a:r>
            <a:r>
              <a:rPr lang="en-US" sz="2800" dirty="0">
                <a:latin typeface="Calibri" panose="020F0502020204030204" pitchFamily="34" charset="0"/>
              </a:rPr>
              <a:t>connection between the software design and the software </a:t>
            </a:r>
            <a:r>
              <a:rPr lang="en-US" sz="2800" dirty="0" smtClean="0">
                <a:latin typeface="Calibri" panose="020F0502020204030204" pitchFamily="34" charset="0"/>
              </a:rPr>
              <a:t>construction</a:t>
            </a:r>
          </a:p>
          <a:p>
            <a:r>
              <a:rPr lang="en-US" sz="2800" dirty="0" smtClean="0">
                <a:latin typeface="Calibri" panose="020F0502020204030204" pitchFamily="34" charset="0"/>
              </a:rPr>
              <a:t>How </a:t>
            </a:r>
            <a:r>
              <a:rPr lang="en-US" sz="2800" dirty="0">
                <a:latin typeface="Calibri" panose="020F0502020204030204" pitchFamily="34" charset="0"/>
              </a:rPr>
              <a:t>a program/system is </a:t>
            </a:r>
            <a:r>
              <a:rPr lang="en-US" sz="2800" dirty="0" smtClean="0">
                <a:latin typeface="Calibri" panose="020F0502020204030204" pitchFamily="34" charset="0"/>
              </a:rPr>
              <a:t>born</a:t>
            </a:r>
          </a:p>
          <a:p>
            <a:r>
              <a:rPr lang="en-US" sz="2800" dirty="0" smtClean="0">
                <a:latin typeface="Calibri" panose="020F0502020204030204" pitchFamily="34" charset="0"/>
              </a:rPr>
              <a:t>Behind the scene</a:t>
            </a:r>
            <a:endParaRPr lang="en-US" sz="2800" dirty="0">
              <a:latin typeface="Calibri" panose="020F0502020204030204" pitchFamily="34" charset="0"/>
            </a:endParaRPr>
          </a:p>
        </p:txBody>
      </p:sp>
    </p:spTree>
    <p:extLst>
      <p:ext uri="{BB962C8B-B14F-4D97-AF65-F5344CB8AC3E}">
        <p14:creationId xmlns:p14="http://schemas.microsoft.com/office/powerpoint/2010/main" val="31145534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b="1" dirty="0" smtClean="0">
                <a:latin typeface="Calibri" panose="020F0502020204030204" pitchFamily="34" charset="0"/>
              </a:rPr>
              <a:t>Team Work </a:t>
            </a:r>
            <a:endParaRPr lang="en-US" sz="3600" b="1" dirty="0">
              <a:latin typeface="Calibri" panose="020F0502020204030204" pitchFamily="34" charset="0"/>
            </a:endParaRPr>
          </a:p>
        </p:txBody>
      </p:sp>
    </p:spTree>
    <p:extLst>
      <p:ext uri="{BB962C8B-B14F-4D97-AF65-F5344CB8AC3E}">
        <p14:creationId xmlns:p14="http://schemas.microsoft.com/office/powerpoint/2010/main" val="21749804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6809014" y="404802"/>
            <a:ext cx="4443984" cy="823912"/>
          </a:xfrm>
        </p:spPr>
        <p:txBody>
          <a:bodyPr/>
          <a:lstStyle/>
          <a:p>
            <a:r>
              <a:rPr lang="en-US" sz="3600" b="1" dirty="0" smtClean="0">
                <a:latin typeface="Calibri" panose="020F0502020204030204" pitchFamily="34" charset="0"/>
              </a:rPr>
              <a:t>Group</a:t>
            </a:r>
            <a:r>
              <a:rPr lang="en-US" dirty="0" smtClean="0"/>
              <a:t>		</a:t>
            </a:r>
            <a:endParaRPr lang="en-US" dirty="0"/>
          </a:p>
        </p:txBody>
      </p:sp>
      <p:sp>
        <p:nvSpPr>
          <p:cNvPr id="7" name="Content Placeholder 6"/>
          <p:cNvSpPr>
            <a:spLocks noGrp="1"/>
          </p:cNvSpPr>
          <p:nvPr>
            <p:ph sz="half" idx="2"/>
          </p:nvPr>
        </p:nvSpPr>
        <p:spPr>
          <a:xfrm>
            <a:off x="6531429" y="1502367"/>
            <a:ext cx="4443984" cy="4113407"/>
          </a:xfrm>
        </p:spPr>
        <p:txBody>
          <a:bodyPr>
            <a:noAutofit/>
          </a:bodyPr>
          <a:lstStyle/>
          <a:p>
            <a:r>
              <a:rPr lang="en-US" dirty="0" smtClean="0">
                <a:latin typeface="Calibri" panose="020F0502020204030204" pitchFamily="34" charset="0"/>
              </a:rPr>
              <a:t>No particular outcome</a:t>
            </a:r>
          </a:p>
          <a:p>
            <a:r>
              <a:rPr lang="en-US" dirty="0" smtClean="0">
                <a:latin typeface="Calibri" panose="020F0502020204030204" pitchFamily="34" charset="0"/>
              </a:rPr>
              <a:t>The members can work disconnected from each other</a:t>
            </a:r>
          </a:p>
          <a:p>
            <a:r>
              <a:rPr lang="en-US" dirty="0" smtClean="0">
                <a:latin typeface="Calibri" panose="020F0502020204030204" pitchFamily="34" charset="0"/>
              </a:rPr>
              <a:t>Groups do not need a purpose, they can simply exist as a matter of fact</a:t>
            </a:r>
          </a:p>
          <a:p>
            <a:r>
              <a:rPr lang="en-US" dirty="0" smtClean="0">
                <a:latin typeface="Calibri" panose="020F0502020204030204" pitchFamily="34" charset="0"/>
              </a:rPr>
              <a:t>Structure is much more informal</a:t>
            </a:r>
          </a:p>
          <a:p>
            <a:r>
              <a:rPr lang="en-US" dirty="0" smtClean="0">
                <a:latin typeface="Calibri" panose="020F0502020204030204" pitchFamily="34" charset="0"/>
              </a:rPr>
              <a:t>Members have little knowledge of each other</a:t>
            </a:r>
          </a:p>
        </p:txBody>
      </p:sp>
      <p:sp>
        <p:nvSpPr>
          <p:cNvPr id="8" name="Text Placeholder 7"/>
          <p:cNvSpPr>
            <a:spLocks noGrp="1"/>
          </p:cNvSpPr>
          <p:nvPr>
            <p:ph type="body" sz="quarter" idx="3"/>
          </p:nvPr>
        </p:nvSpPr>
        <p:spPr>
          <a:xfrm>
            <a:off x="1371600" y="404802"/>
            <a:ext cx="4735902" cy="823912"/>
          </a:xfrm>
        </p:spPr>
        <p:txBody>
          <a:bodyPr>
            <a:normAutofit/>
          </a:bodyPr>
          <a:lstStyle/>
          <a:p>
            <a:r>
              <a:rPr lang="en-US" sz="3600" b="1" dirty="0" smtClean="0">
                <a:latin typeface="Calibri" panose="020F0502020204030204" pitchFamily="34" charset="0"/>
              </a:rPr>
              <a:t>Team </a:t>
            </a:r>
            <a:r>
              <a:rPr lang="en-US" sz="3600" dirty="0" smtClean="0">
                <a:latin typeface="Calibri" panose="020F0502020204030204" pitchFamily="34" charset="0"/>
              </a:rPr>
              <a:t>                        ≠</a:t>
            </a:r>
            <a:endParaRPr lang="en-US" sz="3600" dirty="0">
              <a:latin typeface="Calibri" panose="020F0502020204030204" pitchFamily="34" charset="0"/>
            </a:endParaRPr>
          </a:p>
        </p:txBody>
      </p:sp>
      <p:sp>
        <p:nvSpPr>
          <p:cNvPr id="9" name="Content Placeholder 8"/>
          <p:cNvSpPr>
            <a:spLocks noGrp="1"/>
          </p:cNvSpPr>
          <p:nvPr>
            <p:ph sz="quarter" idx="4"/>
          </p:nvPr>
        </p:nvSpPr>
        <p:spPr>
          <a:xfrm>
            <a:off x="1371600" y="1502367"/>
            <a:ext cx="4443984" cy="4113407"/>
          </a:xfrm>
        </p:spPr>
        <p:txBody>
          <a:bodyPr>
            <a:noAutofit/>
          </a:bodyPr>
          <a:lstStyle/>
          <a:p>
            <a:r>
              <a:rPr lang="en-US" dirty="0" smtClean="0">
                <a:latin typeface="Calibri" panose="020F0502020204030204" pitchFamily="34" charset="0"/>
              </a:rPr>
              <a:t>Coordination of tasks and activities for achieving a shared aim</a:t>
            </a:r>
            <a:endParaRPr lang="en-US" dirty="0">
              <a:latin typeface="Calibri" panose="020F0502020204030204" pitchFamily="34" charset="0"/>
            </a:endParaRPr>
          </a:p>
          <a:p>
            <a:r>
              <a:rPr lang="en-US" dirty="0" smtClean="0">
                <a:latin typeface="Calibri" panose="020F0502020204030204" pitchFamily="34" charset="0"/>
              </a:rPr>
              <a:t>Interdependence between members</a:t>
            </a:r>
            <a:endParaRPr lang="en-US" dirty="0">
              <a:latin typeface="Calibri" panose="020F0502020204030204" pitchFamily="34" charset="0"/>
            </a:endParaRPr>
          </a:p>
          <a:p>
            <a:r>
              <a:rPr lang="en-US" dirty="0" smtClean="0">
                <a:latin typeface="Calibri" panose="020F0502020204030204" pitchFamily="34" charset="0"/>
              </a:rPr>
              <a:t>Common purpose: getting the project done</a:t>
            </a:r>
          </a:p>
          <a:p>
            <a:r>
              <a:rPr lang="en-US" dirty="0" smtClean="0">
                <a:latin typeface="Calibri" panose="020F0502020204030204" pitchFamily="34" charset="0"/>
              </a:rPr>
              <a:t>Roles and duties are specified</a:t>
            </a:r>
          </a:p>
          <a:p>
            <a:r>
              <a:rPr lang="en-US" dirty="0" smtClean="0">
                <a:latin typeface="Calibri" panose="020F0502020204030204" pitchFamily="34" charset="0"/>
              </a:rPr>
              <a:t>Members know each other’s skills and capabilities</a:t>
            </a:r>
          </a:p>
        </p:txBody>
      </p:sp>
    </p:spTree>
    <p:extLst>
      <p:ext uri="{BB962C8B-B14F-4D97-AF65-F5344CB8AC3E}">
        <p14:creationId xmlns:p14="http://schemas.microsoft.com/office/powerpoint/2010/main" val="16227692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54113" y="232220"/>
            <a:ext cx="9905998" cy="1478570"/>
          </a:xfrm>
        </p:spPr>
        <p:txBody>
          <a:bodyPr/>
          <a:lstStyle/>
          <a:p>
            <a:r>
              <a:rPr lang="en-US" b="1" dirty="0" smtClean="0">
                <a:latin typeface="Calibri" panose="020F0502020204030204" pitchFamily="34" charset="0"/>
              </a:rPr>
              <a:t>Organizational structure</a:t>
            </a:r>
            <a:endParaRPr lang="da-DK" b="1" dirty="0">
              <a:latin typeface="Calibri" panose="020F0502020204030204" pitchFamily="34" charset="0"/>
            </a:endParaRPr>
          </a:p>
        </p:txBody>
      </p:sp>
      <p:pic>
        <p:nvPicPr>
          <p:cNvPr id="4" name="Pladsholder til indhol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7888" y="1710790"/>
            <a:ext cx="8281115" cy="4634201"/>
          </a:xfrm>
        </p:spPr>
      </p:pic>
    </p:spTree>
    <p:extLst>
      <p:ext uri="{BB962C8B-B14F-4D97-AF65-F5344CB8AC3E}">
        <p14:creationId xmlns:p14="http://schemas.microsoft.com/office/powerpoint/2010/main" val="19352579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Becoming a Team</a:t>
            </a:r>
            <a:endParaRPr lang="en-US" b="1" dirty="0">
              <a:latin typeface="Calibri" panose="020F0502020204030204" pitchFamily="34" charset="0"/>
            </a:endParaRP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6013" y="1845129"/>
            <a:ext cx="5689390" cy="3717447"/>
          </a:xfrm>
        </p:spPr>
      </p:pic>
      <p:sp>
        <p:nvSpPr>
          <p:cNvPr id="5" name="Content Placeholder 4"/>
          <p:cNvSpPr>
            <a:spLocks noGrp="1"/>
          </p:cNvSpPr>
          <p:nvPr>
            <p:ph sz="half" idx="2"/>
          </p:nvPr>
        </p:nvSpPr>
        <p:spPr>
          <a:xfrm>
            <a:off x="7352615" y="1845129"/>
            <a:ext cx="4447786" cy="3717447"/>
          </a:xfrm>
        </p:spPr>
        <p:txBody>
          <a:bodyPr>
            <a:noAutofit/>
          </a:bodyPr>
          <a:lstStyle/>
          <a:p>
            <a:r>
              <a:rPr lang="en-US" sz="2800" dirty="0" smtClean="0">
                <a:latin typeface="Calibri" panose="020F0502020204030204" pitchFamily="34" charset="0"/>
              </a:rPr>
              <a:t>Use our knowledge</a:t>
            </a:r>
          </a:p>
          <a:p>
            <a:r>
              <a:rPr lang="en-US" sz="2800" dirty="0" smtClean="0">
                <a:latin typeface="Calibri" panose="020F0502020204030204" pitchFamily="34" charset="0"/>
              </a:rPr>
              <a:t>Combine skills</a:t>
            </a:r>
          </a:p>
          <a:p>
            <a:r>
              <a:rPr lang="en-US" sz="2800" dirty="0" smtClean="0">
                <a:latin typeface="Calibri" panose="020F0502020204030204" pitchFamily="34" charset="0"/>
              </a:rPr>
              <a:t>Exchange Ideas</a:t>
            </a:r>
          </a:p>
          <a:p>
            <a:r>
              <a:rPr lang="en-US" sz="2800" dirty="0" smtClean="0">
                <a:latin typeface="Calibri" panose="020F0502020204030204" pitchFamily="34" charset="0"/>
              </a:rPr>
              <a:t>Divide tasks</a:t>
            </a:r>
          </a:p>
          <a:p>
            <a:r>
              <a:rPr lang="en-US" sz="2800" dirty="0" smtClean="0">
                <a:latin typeface="Calibri" panose="020F0502020204030204" pitchFamily="34" charset="0"/>
              </a:rPr>
              <a:t>Make research</a:t>
            </a:r>
          </a:p>
          <a:p>
            <a:r>
              <a:rPr lang="en-US" sz="2800" dirty="0" smtClean="0">
                <a:latin typeface="Calibri" panose="020F0502020204030204" pitchFamily="34" charset="0"/>
              </a:rPr>
              <a:t>Be active!</a:t>
            </a:r>
          </a:p>
          <a:p>
            <a:r>
              <a:rPr lang="en-US" sz="2800" dirty="0" smtClean="0">
                <a:latin typeface="Calibri" panose="020F0502020204030204" pitchFamily="34" charset="0"/>
              </a:rPr>
              <a:t>Help! </a:t>
            </a:r>
            <a:endParaRPr lang="en-US" sz="2800" dirty="0">
              <a:latin typeface="Calibri" panose="020F0502020204030204" pitchFamily="34" charset="0"/>
            </a:endParaRPr>
          </a:p>
          <a:p>
            <a:endParaRPr lang="en-US" sz="2800" dirty="0">
              <a:latin typeface="Calibri" panose="020F0502020204030204" pitchFamily="34" charset="0"/>
            </a:endParaRPr>
          </a:p>
          <a:p>
            <a:endParaRPr lang="en-US" sz="2800" dirty="0" smtClean="0">
              <a:latin typeface="Calibri" panose="020F0502020204030204" pitchFamily="34" charset="0"/>
            </a:endParaRPr>
          </a:p>
          <a:p>
            <a:pPr marL="0" indent="0">
              <a:buNone/>
            </a:pPr>
            <a:endParaRPr lang="en-US" sz="2800" dirty="0">
              <a:latin typeface="Calibri" panose="020F0502020204030204" pitchFamily="34" charset="0"/>
            </a:endParaRPr>
          </a:p>
        </p:txBody>
      </p:sp>
    </p:spTree>
    <p:extLst>
      <p:ext uri="{BB962C8B-B14F-4D97-AF65-F5344CB8AC3E}">
        <p14:creationId xmlns:p14="http://schemas.microsoft.com/office/powerpoint/2010/main" val="22579560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70314"/>
            <a:ext cx="9601200" cy="1485900"/>
          </a:xfrm>
        </p:spPr>
        <p:txBody>
          <a:bodyPr/>
          <a:lstStyle/>
          <a:p>
            <a:r>
              <a:rPr lang="en-US" dirty="0" smtClean="0"/>
              <a:t>Basecamp – A helpful tool</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5900" y="1208314"/>
            <a:ext cx="8467917" cy="5268402"/>
          </a:xfrm>
        </p:spPr>
      </p:pic>
    </p:spTree>
    <p:extLst>
      <p:ext uri="{BB962C8B-B14F-4D97-AF65-F5344CB8AC3E}">
        <p14:creationId xmlns:p14="http://schemas.microsoft.com/office/powerpoint/2010/main" val="8728842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5743" y="949324"/>
            <a:ext cx="4701556" cy="4918075"/>
          </a:xfr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8224" y="949323"/>
            <a:ext cx="5091399" cy="4918075"/>
          </a:xfrm>
          <a:prstGeom prst="rect">
            <a:avLst/>
          </a:prstGeom>
        </p:spPr>
      </p:pic>
    </p:spTree>
    <p:extLst>
      <p:ext uri="{BB962C8B-B14F-4D97-AF65-F5344CB8AC3E}">
        <p14:creationId xmlns:p14="http://schemas.microsoft.com/office/powerpoint/2010/main" val="60831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352" y="832757"/>
            <a:ext cx="11234035" cy="5148943"/>
          </a:xfrm>
        </p:spPr>
      </p:pic>
    </p:spTree>
    <p:extLst>
      <p:ext uri="{BB962C8B-B14F-4D97-AF65-F5344CB8AC3E}">
        <p14:creationId xmlns:p14="http://schemas.microsoft.com/office/powerpoint/2010/main" val="26062811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School project </a:t>
            </a:r>
            <a:r>
              <a:rPr lang="en-US" b="1" dirty="0" smtClean="0">
                <a:latin typeface="Calibri" panose="020F0502020204030204" pitchFamily="34" charset="0"/>
                <a:sym typeface="Wingdings" panose="05000000000000000000" pitchFamily="2" charset="2"/>
              </a:rPr>
              <a:t> Real life project</a:t>
            </a:r>
            <a:endParaRPr lang="en-US" b="1" dirty="0">
              <a:latin typeface="Calibri" panose="020F0502020204030204" pitchFamily="34" charset="0"/>
            </a:endParaRPr>
          </a:p>
        </p:txBody>
      </p:sp>
      <p:sp>
        <p:nvSpPr>
          <p:cNvPr id="3" name="Content Placeholder 2"/>
          <p:cNvSpPr>
            <a:spLocks noGrp="1"/>
          </p:cNvSpPr>
          <p:nvPr>
            <p:ph idx="1"/>
          </p:nvPr>
        </p:nvSpPr>
        <p:spPr>
          <a:xfrm>
            <a:off x="1371600" y="1763486"/>
            <a:ext cx="9601200" cy="4103914"/>
          </a:xfrm>
        </p:spPr>
        <p:txBody>
          <a:bodyPr>
            <a:noAutofit/>
          </a:bodyPr>
          <a:lstStyle/>
          <a:p>
            <a:r>
              <a:rPr lang="en-US" sz="2800" dirty="0" smtClean="0">
                <a:latin typeface="Calibri" panose="020F0502020204030204" pitchFamily="34" charset="0"/>
              </a:rPr>
              <a:t>Work with other people</a:t>
            </a:r>
          </a:p>
          <a:p>
            <a:r>
              <a:rPr lang="en-US" sz="2800" dirty="0" smtClean="0">
                <a:latin typeface="Calibri" panose="020F0502020204030204" pitchFamily="34" charset="0"/>
              </a:rPr>
              <a:t>Take responsibility</a:t>
            </a:r>
          </a:p>
          <a:p>
            <a:r>
              <a:rPr lang="en-US" sz="2800" dirty="0" smtClean="0">
                <a:latin typeface="Calibri" panose="020F0502020204030204" pitchFamily="34" charset="0"/>
              </a:rPr>
              <a:t>Manage your time and resources</a:t>
            </a:r>
          </a:p>
          <a:p>
            <a:r>
              <a:rPr lang="en-US" sz="2800" dirty="0" smtClean="0">
                <a:latin typeface="Calibri" panose="020F0502020204030204" pitchFamily="34" charset="0"/>
              </a:rPr>
              <a:t>Have meetings – discuss </a:t>
            </a:r>
          </a:p>
          <a:p>
            <a:r>
              <a:rPr lang="en-US" sz="2800" dirty="0">
                <a:latin typeface="Calibri" panose="020F0502020204030204" pitchFamily="34" charset="0"/>
              </a:rPr>
              <a:t>Ask for </a:t>
            </a:r>
            <a:r>
              <a:rPr lang="en-US" sz="2800" dirty="0" smtClean="0">
                <a:latin typeface="Calibri" panose="020F0502020204030204" pitchFamily="34" charset="0"/>
              </a:rPr>
              <a:t>feedback</a:t>
            </a:r>
          </a:p>
          <a:p>
            <a:r>
              <a:rPr lang="en-US" sz="2800" dirty="0" smtClean="0">
                <a:latin typeface="Calibri" panose="020F0502020204030204" pitchFamily="34" charset="0"/>
              </a:rPr>
              <a:t>Meet all requirements</a:t>
            </a:r>
          </a:p>
          <a:p>
            <a:r>
              <a:rPr lang="en-US" sz="2800" dirty="0" smtClean="0">
                <a:latin typeface="Calibri" panose="020F0502020204030204" pitchFamily="34" charset="0"/>
              </a:rPr>
              <a:t>Deliver a good quality product </a:t>
            </a:r>
          </a:p>
          <a:p>
            <a:endParaRPr lang="en-US" sz="2800" dirty="0">
              <a:latin typeface="Calibri" panose="020F0502020204030204" pitchFamily="34" charset="0"/>
            </a:endParaRPr>
          </a:p>
        </p:txBody>
      </p:sp>
    </p:spTree>
    <p:extLst>
      <p:ext uri="{BB962C8B-B14F-4D97-AF65-F5344CB8AC3E}">
        <p14:creationId xmlns:p14="http://schemas.microsoft.com/office/powerpoint/2010/main" val="1697567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 Conclusion</a:t>
            </a:r>
            <a:endParaRPr lang="en-US" b="1" dirty="0">
              <a:latin typeface="Calibri" panose="020F0502020204030204" pitchFamily="34" charset="0"/>
            </a:endParaRPr>
          </a:p>
        </p:txBody>
      </p:sp>
      <p:sp>
        <p:nvSpPr>
          <p:cNvPr id="3" name="Content Placeholder 2"/>
          <p:cNvSpPr>
            <a:spLocks noGrp="1"/>
          </p:cNvSpPr>
          <p:nvPr>
            <p:ph idx="1"/>
          </p:nvPr>
        </p:nvSpPr>
        <p:spPr>
          <a:xfrm>
            <a:off x="1371600" y="1877786"/>
            <a:ext cx="9601200" cy="3989614"/>
          </a:xfrm>
        </p:spPr>
        <p:txBody>
          <a:bodyPr>
            <a:normAutofit/>
          </a:bodyPr>
          <a:lstStyle/>
          <a:p>
            <a:pPr>
              <a:buFont typeface="Wingdings" panose="05000000000000000000" pitchFamily="2" charset="2"/>
              <a:buChar char="ü"/>
            </a:pPr>
            <a:r>
              <a:rPr lang="en-US" sz="2800" dirty="0" smtClean="0">
                <a:latin typeface="Calibri" panose="020F0502020204030204" pitchFamily="34" charset="0"/>
              </a:rPr>
              <a:t>Put our knowledge and skills to use</a:t>
            </a:r>
          </a:p>
          <a:p>
            <a:pPr>
              <a:buFont typeface="Wingdings" panose="05000000000000000000" pitchFamily="2" charset="2"/>
              <a:buChar char="ü"/>
            </a:pPr>
            <a:r>
              <a:rPr lang="en-US" sz="2800" dirty="0" smtClean="0">
                <a:latin typeface="Calibri" panose="020F0502020204030204" pitchFamily="34" charset="0"/>
              </a:rPr>
              <a:t>Work efficiently in a team</a:t>
            </a:r>
          </a:p>
          <a:p>
            <a:pPr>
              <a:buFont typeface="Wingdings" panose="05000000000000000000" pitchFamily="2" charset="2"/>
              <a:buChar char="ü"/>
            </a:pPr>
            <a:r>
              <a:rPr lang="en-US" sz="2800" dirty="0" smtClean="0">
                <a:latin typeface="Calibri" panose="020F0502020204030204" pitchFamily="34" charset="0"/>
              </a:rPr>
              <a:t>Get the project done</a:t>
            </a:r>
          </a:p>
          <a:p>
            <a:pPr>
              <a:buFont typeface="Wingdings" panose="05000000000000000000" pitchFamily="2" charset="2"/>
              <a:buChar char="ü"/>
            </a:pPr>
            <a:r>
              <a:rPr lang="en-US" sz="2800" dirty="0" smtClean="0">
                <a:latin typeface="Calibri" panose="020F0502020204030204" pitchFamily="34" charset="0"/>
              </a:rPr>
              <a:t>Learn more</a:t>
            </a:r>
          </a:p>
          <a:p>
            <a:pPr>
              <a:buFont typeface="Wingdings" panose="05000000000000000000" pitchFamily="2" charset="2"/>
              <a:buChar char="ü"/>
            </a:pPr>
            <a:r>
              <a:rPr lang="en-US" sz="2800" dirty="0" smtClean="0">
                <a:latin typeface="Calibri" panose="020F0502020204030204" pitchFamily="34" charset="0"/>
              </a:rPr>
              <a:t>Understand more</a:t>
            </a:r>
          </a:p>
          <a:p>
            <a:pPr>
              <a:buFont typeface="Wingdings" panose="05000000000000000000" pitchFamily="2" charset="2"/>
              <a:buChar char="ü"/>
            </a:pPr>
            <a:r>
              <a:rPr lang="en-US" sz="2800" dirty="0" smtClean="0">
                <a:latin typeface="Calibri" panose="020F0502020204030204" pitchFamily="34" charset="0"/>
              </a:rPr>
              <a:t>Develop as individual </a:t>
            </a:r>
            <a:r>
              <a:rPr lang="en-US" sz="2800" dirty="0" smtClean="0">
                <a:latin typeface="Calibri" panose="020F0502020204030204" pitchFamily="34" charset="0"/>
              </a:rPr>
              <a:t>&amp; student </a:t>
            </a:r>
            <a:endParaRPr lang="en-US" sz="2800" dirty="0" smtClean="0">
              <a:latin typeface="Calibri" panose="020F0502020204030204" pitchFamily="34" charset="0"/>
            </a:endParaRPr>
          </a:p>
        </p:txBody>
      </p:sp>
    </p:spTree>
    <p:extLst>
      <p:ext uri="{BB962C8B-B14F-4D97-AF65-F5344CB8AC3E}">
        <p14:creationId xmlns:p14="http://schemas.microsoft.com/office/powerpoint/2010/main" val="30252647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END </a:t>
            </a:r>
            <a:endParaRPr lang="en-US" dirty="0"/>
          </a:p>
        </p:txBody>
      </p:sp>
      <p:sp>
        <p:nvSpPr>
          <p:cNvPr id="3" name="Content Placeholder 2"/>
          <p:cNvSpPr>
            <a:spLocks noGrp="1"/>
          </p:cNvSpPr>
          <p:nvPr>
            <p:ph idx="1"/>
          </p:nvPr>
        </p:nvSpPr>
        <p:spPr/>
        <p:txBody>
          <a:bodyPr/>
          <a:lstStyle/>
          <a:p>
            <a:pPr marL="0" indent="0" algn="ctr">
              <a:buNone/>
            </a:pPr>
            <a:r>
              <a:rPr lang="en-US" dirty="0" smtClean="0"/>
              <a:t>Thank you for your attention!</a:t>
            </a:r>
            <a:endParaRPr lang="en-US" dirty="0"/>
          </a:p>
        </p:txBody>
      </p:sp>
    </p:spTree>
    <p:extLst>
      <p:ext uri="{BB962C8B-B14F-4D97-AF65-F5344CB8AC3E}">
        <p14:creationId xmlns:p14="http://schemas.microsoft.com/office/powerpoint/2010/main" val="1513633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indhold 4"/>
          <p:cNvSpPr>
            <a:spLocks noGrp="1"/>
          </p:cNvSpPr>
          <p:nvPr>
            <p:ph sz="half" idx="1"/>
          </p:nvPr>
        </p:nvSpPr>
        <p:spPr>
          <a:xfrm>
            <a:off x="1167168" y="1541148"/>
            <a:ext cx="4878389" cy="3541714"/>
          </a:xfrm>
        </p:spPr>
        <p:txBody>
          <a:bodyPr>
            <a:noAutofit/>
          </a:bodyPr>
          <a:lstStyle/>
          <a:p>
            <a:r>
              <a:rPr lang="en-US" sz="2800" dirty="0" smtClean="0">
                <a:latin typeface="Calibri" panose="020F0502020204030204" pitchFamily="34" charset="0"/>
              </a:rPr>
              <a:t>Stakeholders</a:t>
            </a:r>
          </a:p>
          <a:p>
            <a:endParaRPr lang="en-US" sz="2800" dirty="0">
              <a:latin typeface="Calibri" panose="020F0502020204030204" pitchFamily="34" charset="0"/>
            </a:endParaRPr>
          </a:p>
          <a:p>
            <a:r>
              <a:rPr lang="en-US" sz="2800" dirty="0" smtClean="0">
                <a:latin typeface="Calibri" panose="020F0502020204030204" pitchFamily="34" charset="0"/>
              </a:rPr>
              <a:t>Feasibility Study</a:t>
            </a:r>
          </a:p>
          <a:p>
            <a:endParaRPr lang="en-US" sz="2800" dirty="0">
              <a:latin typeface="Calibri" panose="020F0502020204030204" pitchFamily="34" charset="0"/>
            </a:endParaRPr>
          </a:p>
          <a:p>
            <a:r>
              <a:rPr lang="en-US" sz="2800" dirty="0" smtClean="0">
                <a:latin typeface="Calibri" panose="020F0502020204030204" pitchFamily="34" charset="0"/>
              </a:rPr>
              <a:t>Will help us in our future jobs</a:t>
            </a:r>
            <a:endParaRPr lang="da-DK" sz="2800" dirty="0">
              <a:latin typeface="Calibri" panose="020F0502020204030204" pitchFamily="34" charset="0"/>
            </a:endParaRPr>
          </a:p>
        </p:txBody>
      </p:sp>
      <p:pic>
        <p:nvPicPr>
          <p:cNvPr id="7" name="Pladsholder til indhold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2444" y="1541148"/>
            <a:ext cx="4131996" cy="3541712"/>
          </a:xfrm>
        </p:spPr>
      </p:pic>
    </p:spTree>
    <p:extLst>
      <p:ext uri="{BB962C8B-B14F-4D97-AF65-F5344CB8AC3E}">
        <p14:creationId xmlns:p14="http://schemas.microsoft.com/office/powerpoint/2010/main" val="4262226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Calibri" panose="020F0502020204030204" pitchFamily="34" charset="0"/>
              </a:rPr>
              <a:t>the Unified Process</a:t>
            </a:r>
            <a:endParaRPr lang="en-US" b="1" dirty="0">
              <a:latin typeface="Calibri" panose="020F0502020204030204" pitchFamily="34" charset="0"/>
            </a:endParaRPr>
          </a:p>
        </p:txBody>
      </p:sp>
    </p:spTree>
    <p:extLst>
      <p:ext uri="{BB962C8B-B14F-4D97-AF65-F5344CB8AC3E}">
        <p14:creationId xmlns:p14="http://schemas.microsoft.com/office/powerpoint/2010/main" val="3987494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075" y="2011681"/>
            <a:ext cx="10364451" cy="2443294"/>
          </a:xfrm>
        </p:spPr>
        <p:txBody>
          <a:bodyPr>
            <a:normAutofit/>
          </a:bodyPr>
          <a:lstStyle/>
          <a:p>
            <a:r>
              <a:rPr lang="en-US" sz="4800" b="1" dirty="0" smtClean="0">
                <a:latin typeface="Calibri" panose="020F0502020204030204" pitchFamily="34" charset="0"/>
              </a:rPr>
              <a:t>UNIFIED PROCESS </a:t>
            </a:r>
            <a:br>
              <a:rPr lang="en-US" sz="4800" b="1" dirty="0" smtClean="0">
                <a:latin typeface="Calibri" panose="020F0502020204030204" pitchFamily="34" charset="0"/>
              </a:rPr>
            </a:br>
            <a:r>
              <a:rPr lang="en-US" sz="4800" b="1" dirty="0" smtClean="0">
                <a:latin typeface="Calibri" panose="020F0502020204030204" pitchFamily="34" charset="0"/>
              </a:rPr>
              <a:t>vs </a:t>
            </a:r>
            <a:br>
              <a:rPr lang="en-US" sz="4800" b="1" dirty="0" smtClean="0">
                <a:latin typeface="Calibri" panose="020F0502020204030204" pitchFamily="34" charset="0"/>
              </a:rPr>
            </a:br>
            <a:r>
              <a:rPr lang="en-US" sz="4800" b="1" dirty="0" smtClean="0">
                <a:latin typeface="Calibri" panose="020F0502020204030204" pitchFamily="34" charset="0"/>
              </a:rPr>
              <a:t>WATER FALL</a:t>
            </a:r>
            <a:endParaRPr lang="en-US" sz="4800" b="1" dirty="0">
              <a:latin typeface="Calibri" panose="020F0502020204030204" pitchFamily="34" charset="0"/>
            </a:endParaRPr>
          </a:p>
        </p:txBody>
      </p:sp>
    </p:spTree>
    <p:extLst>
      <p:ext uri="{BB962C8B-B14F-4D97-AF65-F5344CB8AC3E}">
        <p14:creationId xmlns:p14="http://schemas.microsoft.com/office/powerpoint/2010/main" val="31607515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libri" panose="020F0502020204030204" pitchFamily="34" charset="0"/>
              </a:rPr>
              <a:t>Water </a:t>
            </a:r>
            <a:r>
              <a:rPr lang="en-US" b="1" dirty="0" smtClean="0">
                <a:latin typeface="Calibri" panose="020F0502020204030204" pitchFamily="34" charset="0"/>
              </a:rPr>
              <a:t>fall?! why? We told you to use up!</a:t>
            </a: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2800" dirty="0" smtClean="0">
                <a:latin typeface="Calibri" panose="020F0502020204030204" pitchFamily="34" charset="0"/>
              </a:rPr>
              <a:t>Previous Projects were small and short</a:t>
            </a:r>
          </a:p>
          <a:p>
            <a:r>
              <a:rPr lang="en-US" sz="2800" dirty="0" smtClean="0">
                <a:latin typeface="Calibri" panose="020F0502020204030204" pitchFamily="34" charset="0"/>
              </a:rPr>
              <a:t>Requirements were relatively easy to detect</a:t>
            </a:r>
            <a:endParaRPr lang="en-US" sz="2800" dirty="0">
              <a:latin typeface="Calibri" panose="020F0502020204030204" pitchFamily="34" charset="0"/>
            </a:endParaRPr>
          </a:p>
          <a:p>
            <a:r>
              <a:rPr lang="en-US" sz="2800" dirty="0" smtClean="0">
                <a:latin typeface="Calibri" panose="020F0502020204030204" pitchFamily="34" charset="0"/>
              </a:rPr>
              <a:t>Water fall method works</a:t>
            </a:r>
          </a:p>
          <a:p>
            <a:r>
              <a:rPr lang="en-US" sz="2800" dirty="0" smtClean="0">
                <a:latin typeface="Calibri" panose="020F0502020204030204" pitchFamily="34" charset="0"/>
              </a:rPr>
              <a:t>We tried to use UP, but didn’t see obvious benefits</a:t>
            </a:r>
          </a:p>
          <a:p>
            <a:endParaRPr lang="en-US" sz="2800" dirty="0">
              <a:latin typeface="Calibri" panose="020F0502020204030204" pitchFamily="34" charset="0"/>
            </a:endParaRPr>
          </a:p>
        </p:txBody>
      </p:sp>
    </p:spTree>
    <p:extLst>
      <p:ext uri="{BB962C8B-B14F-4D97-AF65-F5344CB8AC3E}">
        <p14:creationId xmlns:p14="http://schemas.microsoft.com/office/powerpoint/2010/main" val="3887216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Unified process, why?</a:t>
            </a:r>
            <a:endParaRPr lang="en-US" b="1" dirty="0">
              <a:latin typeface="Calibri" panose="020F0502020204030204" pitchFamily="34" charset="0"/>
            </a:endParaRPr>
          </a:p>
        </p:txBody>
      </p:sp>
      <p:sp>
        <p:nvSpPr>
          <p:cNvPr id="3" name="Content Placeholder 2"/>
          <p:cNvSpPr>
            <a:spLocks noGrp="1"/>
          </p:cNvSpPr>
          <p:nvPr>
            <p:ph idx="1"/>
          </p:nvPr>
        </p:nvSpPr>
        <p:spPr>
          <a:xfrm>
            <a:off x="913775" y="2097668"/>
            <a:ext cx="10363826" cy="3868792"/>
          </a:xfrm>
        </p:spPr>
        <p:txBody>
          <a:bodyPr>
            <a:noAutofit/>
          </a:bodyPr>
          <a:lstStyle/>
          <a:p>
            <a:r>
              <a:rPr lang="en-US" sz="2800" dirty="0" smtClean="0">
                <a:latin typeface="Calibri" panose="020F0502020204030204" pitchFamily="34" charset="0"/>
              </a:rPr>
              <a:t>Project is big enough</a:t>
            </a:r>
          </a:p>
          <a:p>
            <a:r>
              <a:rPr lang="en-US" sz="2800" dirty="0" smtClean="0">
                <a:latin typeface="Calibri" panose="020F0502020204030204" pitchFamily="34" charset="0"/>
              </a:rPr>
              <a:t>Hard to capture all requirements at once</a:t>
            </a:r>
          </a:p>
          <a:p>
            <a:r>
              <a:rPr lang="en-US" sz="2800" dirty="0" smtClean="0">
                <a:latin typeface="Calibri" panose="020F0502020204030204" pitchFamily="34" charset="0"/>
              </a:rPr>
              <a:t>Information needed to build system is a lot</a:t>
            </a:r>
          </a:p>
          <a:p>
            <a:r>
              <a:rPr lang="en-US" sz="2800" dirty="0" smtClean="0">
                <a:latin typeface="Calibri" panose="020F0502020204030204" pitchFamily="34" charset="0"/>
              </a:rPr>
              <a:t>Not easy to start, we knew nothing about an airline company</a:t>
            </a:r>
          </a:p>
        </p:txBody>
      </p:sp>
    </p:spTree>
    <p:extLst>
      <p:ext uri="{BB962C8B-B14F-4D97-AF65-F5344CB8AC3E}">
        <p14:creationId xmlns:p14="http://schemas.microsoft.com/office/powerpoint/2010/main" val="518095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Inception phase</a:t>
            </a: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2800" dirty="0" smtClean="0">
                <a:latin typeface="Calibri" panose="020F0502020204030204" pitchFamily="34" charset="0"/>
              </a:rPr>
              <a:t>Feasibility study</a:t>
            </a:r>
          </a:p>
          <a:p>
            <a:r>
              <a:rPr lang="en-US" sz="2800" dirty="0" smtClean="0">
                <a:latin typeface="Calibri" panose="020F0502020204030204" pitchFamily="34" charset="0"/>
              </a:rPr>
              <a:t>Vision</a:t>
            </a:r>
          </a:p>
          <a:p>
            <a:r>
              <a:rPr lang="en-US" sz="2800" dirty="0">
                <a:latin typeface="Calibri" panose="020F0502020204030204" pitchFamily="34" charset="0"/>
              </a:rPr>
              <a:t>G</a:t>
            </a:r>
            <a:r>
              <a:rPr lang="en-US" sz="2800" dirty="0" smtClean="0">
                <a:latin typeface="Calibri" panose="020F0502020204030204" pitchFamily="34" charset="0"/>
              </a:rPr>
              <a:t>lossary</a:t>
            </a:r>
          </a:p>
          <a:p>
            <a:r>
              <a:rPr lang="en-US" sz="2800" dirty="0" smtClean="0">
                <a:latin typeface="Calibri" panose="020F0502020204030204" pitchFamily="34" charset="0"/>
              </a:rPr>
              <a:t>Some use cases in brief</a:t>
            </a:r>
            <a:endParaRPr lang="en-US" sz="2800" dirty="0">
              <a:latin typeface="Calibri" panose="020F0502020204030204" pitchFamily="34" charset="0"/>
            </a:endParaRPr>
          </a:p>
        </p:txBody>
      </p:sp>
    </p:spTree>
    <p:extLst>
      <p:ext uri="{BB962C8B-B14F-4D97-AF65-F5344CB8AC3E}">
        <p14:creationId xmlns:p14="http://schemas.microsoft.com/office/powerpoint/2010/main" val="38694487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4359</TotalTime>
  <Words>2253</Words>
  <Application>Microsoft Office PowerPoint</Application>
  <PresentationFormat>Widescreen</PresentationFormat>
  <Paragraphs>199</Paragraphs>
  <Slides>36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DejaVu Sans</vt:lpstr>
      <vt:lpstr>Trebuchet MS</vt:lpstr>
      <vt:lpstr>Tw Cen MT</vt:lpstr>
      <vt:lpstr>Wingdings</vt:lpstr>
      <vt:lpstr>Circuit</vt:lpstr>
      <vt:lpstr>SEJ – Scandinavia easy jet airline reservation system</vt:lpstr>
      <vt:lpstr>ITO: How does it benefit out our project?</vt:lpstr>
      <vt:lpstr>Organizational structure</vt:lpstr>
      <vt:lpstr>PowerPoint Presentation</vt:lpstr>
      <vt:lpstr>the Unified Process</vt:lpstr>
      <vt:lpstr>UNIFIED PROCESS  vs  WATER FALL</vt:lpstr>
      <vt:lpstr>Water fall?! why? We told you to use up!</vt:lpstr>
      <vt:lpstr>Unified process, why?</vt:lpstr>
      <vt:lpstr>Inception phase</vt:lpstr>
      <vt:lpstr>Elaboration phase</vt:lpstr>
      <vt:lpstr>Construction phase</vt:lpstr>
      <vt:lpstr>How did we plan the iterations</vt:lpstr>
      <vt:lpstr>Communication!</vt:lpstr>
      <vt:lpstr>What about those artifacts?  Have we understood more about them now?</vt:lpstr>
      <vt:lpstr>Use case is:</vt:lpstr>
      <vt:lpstr>Why use case is important?</vt:lpstr>
      <vt:lpstr>Use case example: UC#3 - book ticket</vt:lpstr>
      <vt:lpstr>How does it influence our decisions?</vt:lpstr>
      <vt:lpstr>Three layered architecture</vt:lpstr>
      <vt:lpstr>PowerPoint Presentation</vt:lpstr>
      <vt:lpstr>Class Diagram</vt:lpstr>
      <vt:lpstr>PowerPoint Presentation</vt:lpstr>
      <vt:lpstr>PowerPoint Presentation</vt:lpstr>
      <vt:lpstr>Domain Model and Class Diagram</vt:lpstr>
      <vt:lpstr>USAGE OF DATATYPE IN JAVA</vt:lpstr>
      <vt:lpstr>DATA STRUCTURE using List&lt;&gt;</vt:lpstr>
      <vt:lpstr>What have we learnt?</vt:lpstr>
      <vt:lpstr>Team Work </vt:lpstr>
      <vt:lpstr>PowerPoint Presentation</vt:lpstr>
      <vt:lpstr>Becoming a Team</vt:lpstr>
      <vt:lpstr>Basecamp – A helpful tool</vt:lpstr>
      <vt:lpstr>PowerPoint Presentation</vt:lpstr>
      <vt:lpstr>PowerPoint Presentation</vt:lpstr>
      <vt:lpstr>School project  Real life project</vt:lpstr>
      <vt:lpstr> Conclusion</vt:lpstr>
      <vt:lpstr>The END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 xian</dc:creator>
  <cp:lastModifiedBy>Dana</cp:lastModifiedBy>
  <cp:revision>111</cp:revision>
  <dcterms:created xsi:type="dcterms:W3CDTF">2016-06-09T07:06:32Z</dcterms:created>
  <dcterms:modified xsi:type="dcterms:W3CDTF">2016-06-13T09:41:15Z</dcterms:modified>
</cp:coreProperties>
</file>